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9" r:id="rId2"/>
  </p:sldMasterIdLst>
  <p:notesMasterIdLst>
    <p:notesMasterId r:id="rId38"/>
  </p:notesMasterIdLst>
  <p:handoutMasterIdLst>
    <p:handoutMasterId r:id="rId39"/>
  </p:handoutMasterIdLst>
  <p:sldIdLst>
    <p:sldId id="318" r:id="rId3"/>
    <p:sldId id="354" r:id="rId4"/>
    <p:sldId id="366" r:id="rId5"/>
    <p:sldId id="367" r:id="rId6"/>
    <p:sldId id="368" r:id="rId7"/>
    <p:sldId id="369" r:id="rId8"/>
    <p:sldId id="370" r:id="rId9"/>
    <p:sldId id="355" r:id="rId10"/>
    <p:sldId id="326" r:id="rId11"/>
    <p:sldId id="321" r:id="rId12"/>
    <p:sldId id="365" r:id="rId13"/>
    <p:sldId id="323" r:id="rId14"/>
    <p:sldId id="327" r:id="rId15"/>
    <p:sldId id="325" r:id="rId16"/>
    <p:sldId id="322" r:id="rId17"/>
    <p:sldId id="349" r:id="rId18"/>
    <p:sldId id="357" r:id="rId19"/>
    <p:sldId id="359" r:id="rId20"/>
    <p:sldId id="360" r:id="rId21"/>
    <p:sldId id="361" r:id="rId22"/>
    <p:sldId id="363" r:id="rId23"/>
    <p:sldId id="364" r:id="rId24"/>
    <p:sldId id="362" r:id="rId25"/>
    <p:sldId id="356" r:id="rId26"/>
    <p:sldId id="328" r:id="rId27"/>
    <p:sldId id="329" r:id="rId28"/>
    <p:sldId id="331" r:id="rId29"/>
    <p:sldId id="332" r:id="rId30"/>
    <p:sldId id="333" r:id="rId31"/>
    <p:sldId id="334" r:id="rId32"/>
    <p:sldId id="336" r:id="rId33"/>
    <p:sldId id="337" r:id="rId34"/>
    <p:sldId id="338" r:id="rId35"/>
    <p:sldId id="371" r:id="rId36"/>
    <p:sldId id="320" r:id="rId37"/>
  </p:sldIdLst>
  <p:sldSz cx="9144000" cy="5143500" type="screen16x9"/>
  <p:notesSz cx="6797675" cy="9928225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057">
          <p15:clr>
            <a:srgbClr val="A4A3A4"/>
          </p15:clr>
        </p15:guide>
        <p15:guide id="2" orient="horz" pos="1721">
          <p15:clr>
            <a:srgbClr val="A4A3A4"/>
          </p15:clr>
        </p15:guide>
        <p15:guide id="3" orient="horz" pos="2586">
          <p15:clr>
            <a:srgbClr val="A4A3A4"/>
          </p15:clr>
        </p15:guide>
        <p15:guide id="4" orient="horz" pos="2842">
          <p15:clr>
            <a:srgbClr val="A4A3A4"/>
          </p15:clr>
        </p15:guide>
        <p15:guide id="5" orient="horz" pos="2299">
          <p15:clr>
            <a:srgbClr val="A4A3A4"/>
          </p15:clr>
        </p15:guide>
        <p15:guide id="6" orient="horz" pos="1417">
          <p15:clr>
            <a:srgbClr val="A4A3A4"/>
          </p15:clr>
        </p15:guide>
        <p15:guide id="7" orient="horz" pos="569">
          <p15:clr>
            <a:srgbClr val="A4A3A4"/>
          </p15:clr>
        </p15:guide>
        <p15:guide id="8" orient="horz" pos="793">
          <p15:clr>
            <a:srgbClr val="A4A3A4"/>
          </p15:clr>
        </p15:guide>
        <p15:guide id="9" orient="horz" pos="1220">
          <p15:clr>
            <a:srgbClr val="A4A3A4"/>
          </p15:clr>
        </p15:guide>
        <p15:guide id="10" orient="horz" pos="2431">
          <p15:clr>
            <a:srgbClr val="A4A3A4"/>
          </p15:clr>
        </p15:guide>
        <p15:guide id="11" pos="5600">
          <p15:clr>
            <a:srgbClr val="A4A3A4"/>
          </p15:clr>
        </p15:guide>
        <p15:guide id="12" pos="3040">
          <p15:clr>
            <a:srgbClr val="A4A3A4"/>
          </p15:clr>
        </p15:guide>
        <p15:guide id="13" pos="160">
          <p15:clr>
            <a:srgbClr val="A4A3A4"/>
          </p15:clr>
        </p15:guide>
        <p15:guide id="1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C8DA"/>
    <a:srgbClr val="B2C800"/>
    <a:srgbClr val="C693C2"/>
    <a:srgbClr val="AF1280"/>
    <a:srgbClr val="E60000"/>
    <a:srgbClr val="F39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68" autoAdjust="0"/>
    <p:restoredTop sz="86344" autoAdjust="0"/>
  </p:normalViewPr>
  <p:slideViewPr>
    <p:cSldViewPr snapToGrid="0" snapToObjects="1" showGuides="1">
      <p:cViewPr>
        <p:scale>
          <a:sx n="105" d="100"/>
          <a:sy n="105" d="100"/>
        </p:scale>
        <p:origin x="-425" y="213"/>
      </p:cViewPr>
      <p:guideLst>
        <p:guide orient="horz" pos="3057"/>
        <p:guide orient="horz" pos="1721"/>
        <p:guide orient="horz" pos="2586"/>
        <p:guide orient="horz" pos="2842"/>
        <p:guide orient="horz" pos="2299"/>
        <p:guide orient="horz" pos="1417"/>
        <p:guide orient="horz" pos="569"/>
        <p:guide orient="horz" pos="793"/>
        <p:guide orient="horz" pos="1220"/>
        <p:guide orient="horz" pos="2431"/>
        <p:guide pos="5600"/>
        <p:guide pos="3040"/>
        <p:guide pos="160"/>
        <p:guide pos="2880"/>
      </p:guideLst>
    </p:cSldViewPr>
  </p:slideViewPr>
  <p:outlineViewPr>
    <p:cViewPr>
      <p:scale>
        <a:sx n="33" d="100"/>
        <a:sy n="33" d="100"/>
      </p:scale>
      <p:origin x="0" y="-206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71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92E5DC-1119-4E96-A736-836C4386BC45}" type="doc">
      <dgm:prSet loTypeId="urn:microsoft.com/office/officeart/2005/8/layout/default#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2FE5ACE-F711-48DD-BF03-2DEF481AFE09}" type="pres">
      <dgm:prSet presAssocID="{AE92E5DC-1119-4E96-A736-836C4386BC4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07B7C38C-80E1-5E40-B7F0-71BD004026CD}" type="presOf" srcId="{AE92E5DC-1119-4E96-A736-836C4386BC45}" destId="{42FE5ACE-F711-48DD-BF03-2DEF481AFE09}" srcOrd="0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92E5DC-1119-4E96-A736-836C4386BC45}" type="doc">
      <dgm:prSet loTypeId="urn:microsoft.com/office/officeart/2005/8/layout/default#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81AA32-26A1-41FD-B9AC-982FD85C1231}">
      <dgm:prSet phldrT="[Text]"/>
      <dgm:spPr/>
      <dgm:t>
        <a:bodyPr/>
        <a:lstStyle/>
        <a:p>
          <a:r>
            <a:rPr lang="en-US" dirty="0" err="1" smtClean="0"/>
            <a:t>CollectData</a:t>
          </a:r>
          <a:r>
            <a:rPr lang="en-US" dirty="0" smtClean="0"/>
            <a:t>: load files, simple reduction</a:t>
          </a:r>
          <a:endParaRPr lang="en-US" dirty="0"/>
        </a:p>
      </dgm:t>
    </dgm:pt>
    <dgm:pt modelId="{E32B7E17-C1D7-4677-A55D-49F4DCA9AC86}" type="parTrans" cxnId="{21AB4C89-FF9A-4F8D-A8F5-BE69734EAEFB}">
      <dgm:prSet/>
      <dgm:spPr/>
      <dgm:t>
        <a:bodyPr/>
        <a:lstStyle/>
        <a:p>
          <a:endParaRPr lang="en-US"/>
        </a:p>
      </dgm:t>
    </dgm:pt>
    <dgm:pt modelId="{1512F84D-250F-43C2-A159-337FB045DBCF}" type="sibTrans" cxnId="{21AB4C89-FF9A-4F8D-A8F5-BE69734EAEFB}">
      <dgm:prSet/>
      <dgm:spPr/>
      <dgm:t>
        <a:bodyPr/>
        <a:lstStyle/>
        <a:p>
          <a:endParaRPr lang="en-US"/>
        </a:p>
      </dgm:t>
    </dgm:pt>
    <dgm:pt modelId="{8021D39F-6B38-465A-BE5C-2A51741BCE1B}">
      <dgm:prSet phldrT="[Text]"/>
      <dgm:spPr/>
      <dgm:t>
        <a:bodyPr/>
        <a:lstStyle/>
        <a:p>
          <a:r>
            <a:rPr lang="en-US" dirty="0" smtClean="0"/>
            <a:t>Diagnose: find faulty detectors</a:t>
          </a:r>
          <a:endParaRPr lang="en-US" dirty="0"/>
        </a:p>
      </dgm:t>
    </dgm:pt>
    <dgm:pt modelId="{3FE74350-8185-4A3F-AB03-CB77721923FE}" type="parTrans" cxnId="{2F573049-416A-4EB5-A6D0-41AC1C6A2146}">
      <dgm:prSet/>
      <dgm:spPr/>
      <dgm:t>
        <a:bodyPr/>
        <a:lstStyle/>
        <a:p>
          <a:endParaRPr lang="en-US"/>
        </a:p>
      </dgm:t>
    </dgm:pt>
    <dgm:pt modelId="{4FC5B9CE-5189-490A-B3D3-BE84F1DD6474}" type="sibTrans" cxnId="{2F573049-416A-4EB5-A6D0-41AC1C6A2146}">
      <dgm:prSet/>
      <dgm:spPr/>
      <dgm:t>
        <a:bodyPr/>
        <a:lstStyle/>
        <a:p>
          <a:endParaRPr lang="en-US"/>
        </a:p>
      </dgm:t>
    </dgm:pt>
    <dgm:pt modelId="{188C7C63-FCA6-4C84-AA4B-6541072FDE2A}">
      <dgm:prSet phldrT="[Text]"/>
      <dgm:spPr/>
      <dgm:t>
        <a:bodyPr/>
        <a:lstStyle/>
        <a:p>
          <a:r>
            <a:rPr lang="en-US" dirty="0" err="1" smtClean="0"/>
            <a:t>IntegrateVanadium</a:t>
          </a:r>
          <a:endParaRPr lang="en-US" dirty="0"/>
        </a:p>
      </dgm:t>
    </dgm:pt>
    <dgm:pt modelId="{20EBFEAA-6508-4B67-BF3A-C1FCFD306CB2}" type="parTrans" cxnId="{5D31CF53-8B11-4884-BA40-77579E202EF1}">
      <dgm:prSet/>
      <dgm:spPr/>
      <dgm:t>
        <a:bodyPr/>
        <a:lstStyle/>
        <a:p>
          <a:endParaRPr lang="en-US"/>
        </a:p>
      </dgm:t>
    </dgm:pt>
    <dgm:pt modelId="{3C128086-4B89-4E9C-97C9-4FD83E5A90B8}" type="sibTrans" cxnId="{5D31CF53-8B11-4884-BA40-77579E202EF1}">
      <dgm:prSet/>
      <dgm:spPr/>
      <dgm:t>
        <a:bodyPr/>
        <a:lstStyle/>
        <a:p>
          <a:endParaRPr lang="en-US"/>
        </a:p>
      </dgm:t>
    </dgm:pt>
    <dgm:pt modelId="{098AA80E-EFB1-48BF-A09B-7CEC969E32BB}">
      <dgm:prSet phldrT="[Text]"/>
      <dgm:spPr/>
      <dgm:t>
        <a:bodyPr/>
        <a:lstStyle/>
        <a:p>
          <a:r>
            <a:rPr lang="en-US" dirty="0" smtClean="0"/>
            <a:t>(Apply)</a:t>
          </a:r>
          <a:r>
            <a:rPr lang="en-US" dirty="0" err="1" smtClean="0"/>
            <a:t>SelfShielding</a:t>
          </a:r>
          <a:r>
            <a:rPr lang="en-US" dirty="0" smtClean="0"/>
            <a:t>: absorption corrections</a:t>
          </a:r>
          <a:endParaRPr lang="en-US" dirty="0"/>
        </a:p>
      </dgm:t>
    </dgm:pt>
    <dgm:pt modelId="{6411821D-8345-4D02-979E-CB6FC53EBC3B}" type="parTrans" cxnId="{45E344D7-49EF-4FAA-8403-63E90D6D6466}">
      <dgm:prSet/>
      <dgm:spPr/>
      <dgm:t>
        <a:bodyPr/>
        <a:lstStyle/>
        <a:p>
          <a:endParaRPr lang="en-US"/>
        </a:p>
      </dgm:t>
    </dgm:pt>
    <dgm:pt modelId="{5F002652-6C88-4665-BEE5-1C2E8BB7E949}" type="sibTrans" cxnId="{45E344D7-49EF-4FAA-8403-63E90D6D6466}">
      <dgm:prSet/>
      <dgm:spPr/>
      <dgm:t>
        <a:bodyPr/>
        <a:lstStyle/>
        <a:p>
          <a:endParaRPr lang="en-US"/>
        </a:p>
      </dgm:t>
    </dgm:pt>
    <dgm:pt modelId="{0B9574C0-1C23-4003-82F4-FFD89DD9D9EA}">
      <dgm:prSet phldrT="[Text]"/>
      <dgm:spPr/>
      <dgm:t>
        <a:bodyPr/>
        <a:lstStyle/>
        <a:p>
          <a:r>
            <a:rPr lang="en-US" dirty="0" smtClean="0"/>
            <a:t>Reduction: calculate </a:t>
          </a:r>
          <a:r>
            <a:rPr lang="en-US" i="1" dirty="0" smtClean="0"/>
            <a:t>S(q,</a:t>
          </a:r>
          <a:r>
            <a:rPr lang="el-GR" i="1" dirty="0" smtClean="0"/>
            <a:t>ω</a:t>
          </a:r>
          <a:r>
            <a:rPr lang="en-US" i="1" dirty="0" smtClean="0"/>
            <a:t>)</a:t>
          </a:r>
          <a:endParaRPr lang="en-US" i="1" dirty="0"/>
        </a:p>
      </dgm:t>
    </dgm:pt>
    <dgm:pt modelId="{8B99EDE9-C9B4-4F32-85C6-784E15BCB49C}" type="parTrans" cxnId="{CFCCC79F-684F-46D2-AE09-1D82E988718A}">
      <dgm:prSet/>
      <dgm:spPr/>
      <dgm:t>
        <a:bodyPr/>
        <a:lstStyle/>
        <a:p>
          <a:endParaRPr lang="en-US"/>
        </a:p>
      </dgm:t>
    </dgm:pt>
    <dgm:pt modelId="{1631EA3C-E25A-4EBA-8888-AE3EA4FF84EA}" type="sibTrans" cxnId="{CFCCC79F-684F-46D2-AE09-1D82E988718A}">
      <dgm:prSet/>
      <dgm:spPr/>
      <dgm:t>
        <a:bodyPr/>
        <a:lstStyle/>
        <a:p>
          <a:endParaRPr lang="en-US"/>
        </a:p>
      </dgm:t>
    </dgm:pt>
    <dgm:pt modelId="{42FE5ACE-F711-48DD-BF03-2DEF481AFE09}" type="pres">
      <dgm:prSet presAssocID="{AE92E5DC-1119-4E96-A736-836C4386BC4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9613B35-188E-4F8F-8202-57CB597C669D}" type="pres">
      <dgm:prSet presAssocID="{6C81AA32-26A1-41FD-B9AC-982FD85C1231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FFB902-8E41-477D-B126-0C0685C6793F}" type="pres">
      <dgm:prSet presAssocID="{1512F84D-250F-43C2-A159-337FB045DBCF}" presName="sibTrans" presStyleCnt="0"/>
      <dgm:spPr/>
    </dgm:pt>
    <dgm:pt modelId="{A6630D47-D12A-4CFB-815B-18B4E21EC2D7}" type="pres">
      <dgm:prSet presAssocID="{8021D39F-6B38-465A-BE5C-2A51741BCE1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28F91-BCD2-4092-BA9C-DCC1E193C1F3}" type="pres">
      <dgm:prSet presAssocID="{4FC5B9CE-5189-490A-B3D3-BE84F1DD6474}" presName="sibTrans" presStyleCnt="0"/>
      <dgm:spPr/>
    </dgm:pt>
    <dgm:pt modelId="{6A9BC8E6-79E5-4B76-AF73-0833FCA77781}" type="pres">
      <dgm:prSet presAssocID="{188C7C63-FCA6-4C84-AA4B-6541072FDE2A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8DCE072-16C7-4578-A038-5217EAEBBF4D}" type="pres">
      <dgm:prSet presAssocID="{3C128086-4B89-4E9C-97C9-4FD83E5A90B8}" presName="sibTrans" presStyleCnt="0"/>
      <dgm:spPr/>
    </dgm:pt>
    <dgm:pt modelId="{A63F503B-7AC5-449D-9E7A-81CBCE73C196}" type="pres">
      <dgm:prSet presAssocID="{098AA80E-EFB1-48BF-A09B-7CEC969E32B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D58DC3-D8F2-4FDD-8389-D3816EF177A4}" type="pres">
      <dgm:prSet presAssocID="{5F002652-6C88-4665-BEE5-1C2E8BB7E949}" presName="sibTrans" presStyleCnt="0"/>
      <dgm:spPr/>
    </dgm:pt>
    <dgm:pt modelId="{74C20346-BCA7-4B48-8689-92EE534AF776}" type="pres">
      <dgm:prSet presAssocID="{0B9574C0-1C23-4003-82F4-FFD89DD9D9EA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E344D7-49EF-4FAA-8403-63E90D6D6466}" srcId="{AE92E5DC-1119-4E96-A736-836C4386BC45}" destId="{098AA80E-EFB1-48BF-A09B-7CEC969E32BB}" srcOrd="3" destOrd="0" parTransId="{6411821D-8345-4D02-979E-CB6FC53EBC3B}" sibTransId="{5F002652-6C88-4665-BEE5-1C2E8BB7E949}"/>
    <dgm:cxn modelId="{F3BEC179-CDE1-204C-B9AA-F530FCC143BF}" type="presOf" srcId="{188C7C63-FCA6-4C84-AA4B-6541072FDE2A}" destId="{6A9BC8E6-79E5-4B76-AF73-0833FCA77781}" srcOrd="0" destOrd="0" presId="urn:microsoft.com/office/officeart/2005/8/layout/default#2"/>
    <dgm:cxn modelId="{5596E34A-6E7F-6F4A-A0D5-5707B0AD119F}" type="presOf" srcId="{8021D39F-6B38-465A-BE5C-2A51741BCE1B}" destId="{A6630D47-D12A-4CFB-815B-18B4E21EC2D7}" srcOrd="0" destOrd="0" presId="urn:microsoft.com/office/officeart/2005/8/layout/default#2"/>
    <dgm:cxn modelId="{F274F757-1AE8-3E4C-82BB-95DBEB77E85D}" type="presOf" srcId="{0B9574C0-1C23-4003-82F4-FFD89DD9D9EA}" destId="{74C20346-BCA7-4B48-8689-92EE534AF776}" srcOrd="0" destOrd="0" presId="urn:microsoft.com/office/officeart/2005/8/layout/default#2"/>
    <dgm:cxn modelId="{21AB4C89-FF9A-4F8D-A8F5-BE69734EAEFB}" srcId="{AE92E5DC-1119-4E96-A736-836C4386BC45}" destId="{6C81AA32-26A1-41FD-B9AC-982FD85C1231}" srcOrd="0" destOrd="0" parTransId="{E32B7E17-C1D7-4677-A55D-49F4DCA9AC86}" sibTransId="{1512F84D-250F-43C2-A159-337FB045DBCF}"/>
    <dgm:cxn modelId="{09497071-93F4-AE47-8652-B0F092F431DE}" type="presOf" srcId="{098AA80E-EFB1-48BF-A09B-7CEC969E32BB}" destId="{A63F503B-7AC5-449D-9E7A-81CBCE73C196}" srcOrd="0" destOrd="0" presId="urn:microsoft.com/office/officeart/2005/8/layout/default#2"/>
    <dgm:cxn modelId="{5D31CF53-8B11-4884-BA40-77579E202EF1}" srcId="{AE92E5DC-1119-4E96-A736-836C4386BC45}" destId="{188C7C63-FCA6-4C84-AA4B-6541072FDE2A}" srcOrd="2" destOrd="0" parTransId="{20EBFEAA-6508-4B67-BF3A-C1FCFD306CB2}" sibTransId="{3C128086-4B89-4E9C-97C9-4FD83E5A90B8}"/>
    <dgm:cxn modelId="{E216FAE3-5F68-5F45-BD8E-49E4709BB416}" type="presOf" srcId="{AE92E5DC-1119-4E96-A736-836C4386BC45}" destId="{42FE5ACE-F711-48DD-BF03-2DEF481AFE09}" srcOrd="0" destOrd="0" presId="urn:microsoft.com/office/officeart/2005/8/layout/default#2"/>
    <dgm:cxn modelId="{71F5EED6-8916-094F-9B22-414EF43F5009}" type="presOf" srcId="{6C81AA32-26A1-41FD-B9AC-982FD85C1231}" destId="{69613B35-188E-4F8F-8202-57CB597C669D}" srcOrd="0" destOrd="0" presId="urn:microsoft.com/office/officeart/2005/8/layout/default#2"/>
    <dgm:cxn modelId="{2F573049-416A-4EB5-A6D0-41AC1C6A2146}" srcId="{AE92E5DC-1119-4E96-A736-836C4386BC45}" destId="{8021D39F-6B38-465A-BE5C-2A51741BCE1B}" srcOrd="1" destOrd="0" parTransId="{3FE74350-8185-4A3F-AB03-CB77721923FE}" sibTransId="{4FC5B9CE-5189-490A-B3D3-BE84F1DD6474}"/>
    <dgm:cxn modelId="{CFCCC79F-684F-46D2-AE09-1D82E988718A}" srcId="{AE92E5DC-1119-4E96-A736-836C4386BC45}" destId="{0B9574C0-1C23-4003-82F4-FFD89DD9D9EA}" srcOrd="4" destOrd="0" parTransId="{8B99EDE9-C9B4-4F32-85C6-784E15BCB49C}" sibTransId="{1631EA3C-E25A-4EBA-8888-AE3EA4FF84EA}"/>
    <dgm:cxn modelId="{683FC974-123C-0949-A130-1A0A3F622181}" type="presParOf" srcId="{42FE5ACE-F711-48DD-BF03-2DEF481AFE09}" destId="{69613B35-188E-4F8F-8202-57CB597C669D}" srcOrd="0" destOrd="0" presId="urn:microsoft.com/office/officeart/2005/8/layout/default#2"/>
    <dgm:cxn modelId="{9FCFED7B-BC82-5C4B-B454-3B7C9EAB2CA9}" type="presParOf" srcId="{42FE5ACE-F711-48DD-BF03-2DEF481AFE09}" destId="{FAFFB902-8E41-477D-B126-0C0685C6793F}" srcOrd="1" destOrd="0" presId="urn:microsoft.com/office/officeart/2005/8/layout/default#2"/>
    <dgm:cxn modelId="{AA516F9B-D34D-F842-8AE8-7969A1D067F9}" type="presParOf" srcId="{42FE5ACE-F711-48DD-BF03-2DEF481AFE09}" destId="{A6630D47-D12A-4CFB-815B-18B4E21EC2D7}" srcOrd="2" destOrd="0" presId="urn:microsoft.com/office/officeart/2005/8/layout/default#2"/>
    <dgm:cxn modelId="{2A2B1CE8-DA88-8F49-9729-94BCA2C704F0}" type="presParOf" srcId="{42FE5ACE-F711-48DD-BF03-2DEF481AFE09}" destId="{D1328F91-BCD2-4092-BA9C-DCC1E193C1F3}" srcOrd="3" destOrd="0" presId="urn:microsoft.com/office/officeart/2005/8/layout/default#2"/>
    <dgm:cxn modelId="{CD1DFEBB-685A-3340-8684-423E4DFC6B94}" type="presParOf" srcId="{42FE5ACE-F711-48DD-BF03-2DEF481AFE09}" destId="{6A9BC8E6-79E5-4B76-AF73-0833FCA77781}" srcOrd="4" destOrd="0" presId="urn:microsoft.com/office/officeart/2005/8/layout/default#2"/>
    <dgm:cxn modelId="{CD121D57-AA88-C24A-B89A-BAB260E4BF45}" type="presParOf" srcId="{42FE5ACE-F711-48DD-BF03-2DEF481AFE09}" destId="{B8DCE072-16C7-4578-A038-5217EAEBBF4D}" srcOrd="5" destOrd="0" presId="urn:microsoft.com/office/officeart/2005/8/layout/default#2"/>
    <dgm:cxn modelId="{199CBD41-9BED-8C43-936A-5E212EB613FC}" type="presParOf" srcId="{42FE5ACE-F711-48DD-BF03-2DEF481AFE09}" destId="{A63F503B-7AC5-449D-9E7A-81CBCE73C196}" srcOrd="6" destOrd="0" presId="urn:microsoft.com/office/officeart/2005/8/layout/default#2"/>
    <dgm:cxn modelId="{CD540201-2F6E-F742-ADB0-9255BFD6407A}" type="presParOf" srcId="{42FE5ACE-F711-48DD-BF03-2DEF481AFE09}" destId="{C2D58DC3-D8F2-4FDD-8389-D3816EF177A4}" srcOrd="7" destOrd="0" presId="urn:microsoft.com/office/officeart/2005/8/layout/default#2"/>
    <dgm:cxn modelId="{FF81C3F3-C817-4C42-8496-40C5934BC008}" type="presParOf" srcId="{42FE5ACE-F711-48DD-BF03-2DEF481AFE09}" destId="{74C20346-BCA7-4B48-8689-92EE534AF776}" srcOrd="8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1E12-56A1-B34D-BADD-C17FBBE13C0A}" type="datetimeFigureOut">
              <a:rPr lang="fr-FR" smtClean="0"/>
              <a:t>24/04/2017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26A1C-D3C9-2D4C-A772-EF6EBC673C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441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EEC08-DD37-4CCF-BBAF-6CD72D6329A3}" type="datetimeFigureOut">
              <a:rPr lang="en-GB" smtClean="0"/>
              <a:t>24/04/2017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60FCE-9C73-4329-9578-111CA952F7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7496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060FCE-9C73-4329-9578-111CA952F7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092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24/04/2017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46667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 smtClean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24/04/2017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50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63727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30585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48217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654002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670440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69637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998702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62683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225461" y="1282446"/>
            <a:ext cx="8727371" cy="3266694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225460" y="236703"/>
            <a:ext cx="8727371" cy="66892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32159" y="92619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76" y="-3520"/>
            <a:ext cx="5396825" cy="629068"/>
          </a:xfrm>
          <a:prstGeom prst="rect">
            <a:avLst/>
          </a:prstGeom>
        </p:spPr>
      </p:pic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AA581-84C2-47F7-9106-5A0F635A983B}" type="datetime1">
              <a:rPr lang="fr-FR" smtClean="0"/>
              <a:t>24/04/2017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92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286651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8928524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164099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7630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79641369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 smtClean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24/04/2017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47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24/04/2017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577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24/04/2017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0985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66354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 smtClean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24/04/2017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8607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580021" y="1346171"/>
            <a:ext cx="4209472" cy="3153640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9327" y="1346170"/>
            <a:ext cx="4317999" cy="3241871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70182" y="957563"/>
            <a:ext cx="8619852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70181" y="376647"/>
            <a:ext cx="8619852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76" y="5409"/>
            <a:ext cx="5396825" cy="629068"/>
          </a:xfrm>
          <a:prstGeom prst="rect">
            <a:avLst/>
          </a:prstGeom>
        </p:spPr>
      </p:pic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3292E-277D-4B35-B106-8FC335935C3B}" type="datetime1">
              <a:rPr lang="fr-FR" smtClean="0"/>
              <a:t>24/04/2017</a:t>
            </a:fld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2322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24/04/2017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92465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225461" y="1282446"/>
            <a:ext cx="8727371" cy="3266694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225460" y="236703"/>
            <a:ext cx="8727371" cy="66892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32159" y="92619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76" y="-3520"/>
            <a:ext cx="5396825" cy="629068"/>
          </a:xfrm>
          <a:prstGeom prst="rect">
            <a:avLst/>
          </a:prstGeom>
        </p:spPr>
      </p:pic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AA581-84C2-47F7-9106-5A0F635A983B}" type="datetime1">
              <a:rPr lang="fr-FR" smtClean="0"/>
              <a:t>24/04/2017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3766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9940080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172332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 smtClean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24/04/2017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30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24/04/2017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7264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 smtClean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24/04/2017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188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24/04/2017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90690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3034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 smtClean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24/04/2017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24/04/2017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638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image" Target="../media/image7.emf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image" Target="../media/image6.jpeg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sp>
        <p:nvSpPr>
          <p:cNvPr id="2" name="ZoneTexte 1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3" name="Image 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03BD7-C913-4044-8179-8712F2A6F125}" type="datetime1">
              <a:rPr lang="fr-FR" smtClean="0"/>
              <a:t>24/04/2017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06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673" r:id="rId2"/>
    <p:sldLayoutId id="2147483788" r:id="rId3"/>
    <p:sldLayoutId id="2147483805" r:id="rId4"/>
    <p:sldLayoutId id="2147483806" r:id="rId5"/>
    <p:sldLayoutId id="2147483879" r:id="rId6"/>
    <p:sldLayoutId id="2147483880" r:id="rId7"/>
    <p:sldLayoutId id="2147483881" r:id="rId8"/>
    <p:sldLayoutId id="2147483894" r:id="rId9"/>
    <p:sldLayoutId id="2147483895" r:id="rId10"/>
    <p:sldLayoutId id="2147483896" r:id="rId11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G - PowerPoint Slides V2.jpg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68007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64" r:id="rId16"/>
    <p:sldLayoutId id="2147483865" r:id="rId17"/>
    <p:sldLayoutId id="2147483866" r:id="rId18"/>
    <p:sldLayoutId id="2147483911" r:id="rId19"/>
    <p:sldLayoutId id="2147483912" r:id="rId20"/>
    <p:sldLayoutId id="2147483913" r:id="rId21"/>
    <p:sldLayoutId id="2147483914" r:id="rId22"/>
    <p:sldLayoutId id="2147483915" r:id="rId2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s://github.com/mantidproject/documents/tree/master/Design/Instrument-2.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mantidproject/mantid/tree/d2b_load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98610" y="4536787"/>
            <a:ext cx="8673872" cy="215444"/>
          </a:xfrm>
        </p:spPr>
        <p:txBody>
          <a:bodyPr/>
          <a:lstStyle/>
          <a:p>
            <a:r>
              <a:rPr lang="fr-FR" dirty="0" err="1" smtClean="0"/>
              <a:t>Mantid</a:t>
            </a:r>
            <a:r>
              <a:rPr lang="fr-FR" dirty="0" smtClean="0"/>
              <a:t> ILL Team: </a:t>
            </a:r>
            <a:r>
              <a:rPr lang="fr-FR" dirty="0"/>
              <a:t>G. </a:t>
            </a:r>
            <a:r>
              <a:rPr lang="fr-FR" dirty="0" smtClean="0"/>
              <a:t>Vardanyan, </a:t>
            </a:r>
            <a:r>
              <a:rPr lang="fr-FR" dirty="0"/>
              <a:t>I</a:t>
            </a:r>
            <a:r>
              <a:rPr lang="fr-FR" dirty="0" smtClean="0"/>
              <a:t>. Bush, M. Gonzalez, </a:t>
            </a:r>
            <a:r>
              <a:rPr lang="fr-FR" dirty="0"/>
              <a:t>A. </a:t>
            </a:r>
            <a:r>
              <a:rPr lang="fr-FR" dirty="0" err="1" smtClean="0"/>
              <a:t>Soininen</a:t>
            </a:r>
            <a:r>
              <a:rPr lang="fr-FR" dirty="0" smtClean="0"/>
              <a:t>, </a:t>
            </a:r>
            <a:r>
              <a:rPr lang="fr-FR" dirty="0"/>
              <a:t>V</a:t>
            </a:r>
            <a:r>
              <a:rPr lang="fr-FR" dirty="0" smtClean="0"/>
              <a:t>. </a:t>
            </a:r>
            <a:r>
              <a:rPr lang="fr-FR" dirty="0" err="1" smtClean="0"/>
              <a:t>Reimund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198610" y="594595"/>
            <a:ext cx="9144000" cy="1017037"/>
          </a:xfrm>
        </p:spPr>
        <p:txBody>
          <a:bodyPr/>
          <a:lstStyle/>
          <a:p>
            <a:r>
              <a:rPr lang="en-US" sz="6000" noProof="1" smtClean="0"/>
              <a:t>Mantid</a:t>
            </a:r>
            <a:r>
              <a:rPr lang="fr-FR" sz="6000" dirty="0" smtClean="0"/>
              <a:t> at the ILL</a:t>
            </a:r>
            <a:endParaRPr lang="fr-FR" sz="6000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16" y="2026098"/>
            <a:ext cx="4435994" cy="232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Content Placeholder 7" descr="C:\Users\BUSI\Documents\Bastille\NoBugs Talk\in16b-raw.png"/>
          <p:cNvPicPr>
            <a:picLocks noGrp="1" noChangeAspect="1" noChangeArrowheads="1"/>
          </p:cNvPicPr>
          <p:nvPr>
            <p:ph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4" y="2491096"/>
            <a:ext cx="2136815" cy="15780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 smtClean="0"/>
              <a:t>IN16B Reduction in Mantid</a:t>
            </a:r>
            <a:endParaRPr lang="en-US" noProof="1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251533" y="794170"/>
            <a:ext cx="8720673" cy="356251"/>
          </a:xfrm>
        </p:spPr>
        <p:txBody>
          <a:bodyPr/>
          <a:lstStyle/>
          <a:p>
            <a:r>
              <a:rPr lang="en-US" noProof="1" smtClean="0"/>
              <a:t>Data reduction is organized in three python workflow algorithms as follows</a:t>
            </a:r>
            <a:endParaRPr lang="en-US" noProof="1"/>
          </a:p>
        </p:txBody>
      </p:sp>
      <p:sp>
        <p:nvSpPr>
          <p:cNvPr id="10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US" noProof="1" smtClean="0"/>
              <a:t>24/04/2017	</a:t>
            </a:r>
            <a:endParaRPr lang="en-US" noProof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grpSp>
        <p:nvGrpSpPr>
          <p:cNvPr id="41" name="Group 40"/>
          <p:cNvGrpSpPr/>
          <p:nvPr/>
        </p:nvGrpSpPr>
        <p:grpSpPr>
          <a:xfrm>
            <a:off x="2919668" y="2467360"/>
            <a:ext cx="5688238" cy="1595196"/>
            <a:chOff x="5910222" y="4351392"/>
            <a:chExt cx="5688238" cy="1595196"/>
          </a:xfrm>
        </p:grpSpPr>
        <p:sp>
          <p:nvSpPr>
            <p:cNvPr id="13" name="Rectangle 12"/>
            <p:cNvSpPr/>
            <p:nvPr/>
          </p:nvSpPr>
          <p:spPr>
            <a:xfrm>
              <a:off x="8983770" y="4351392"/>
              <a:ext cx="2614689" cy="5522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 smtClean="0"/>
                <a:t>IndirectILLReductionQENS</a:t>
              </a:r>
              <a:endParaRPr lang="en-US" noProof="1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983771" y="5424657"/>
              <a:ext cx="2614689" cy="521931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 smtClean="0"/>
                <a:t>IndirectILLReductionFWS</a:t>
              </a:r>
              <a:endParaRPr lang="en-US" noProof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10222" y="4903662"/>
              <a:ext cx="2690602" cy="52099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1" smtClean="0"/>
                <a:t>IndirectILLEnergyTransfer</a:t>
              </a:r>
              <a:endParaRPr lang="en-US" noProof="1"/>
            </a:p>
          </p:txBody>
        </p:sp>
      </p:grpSp>
      <p:sp>
        <p:nvSpPr>
          <p:cNvPr id="86" name="Espace réservé du pied de page 8"/>
          <p:cNvSpPr txBox="1"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SINE2020 Workshop, ILL</a:t>
            </a:r>
            <a:endParaRPr lang="fr-FR" dirty="0"/>
          </a:p>
        </p:txBody>
      </p:sp>
      <p:sp>
        <p:nvSpPr>
          <p:cNvPr id="29" name="Rectangle 28"/>
          <p:cNvSpPr/>
          <p:nvPr/>
        </p:nvSpPr>
        <p:spPr>
          <a:xfrm>
            <a:off x="309864" y="1378197"/>
            <a:ext cx="57932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/>
              <a:t>Starting point was initial work done by Spencer &amp; Co.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Critical requirement was multiple file handling - O(1000) for FWS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Automatic handling of different data and reduction types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46679" y="3280127"/>
            <a:ext cx="48909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2" idx="3"/>
            <a:endCxn id="13" idx="1"/>
          </p:cNvCxnSpPr>
          <p:nvPr/>
        </p:nvCxnSpPr>
        <p:spPr>
          <a:xfrm flipV="1">
            <a:off x="5610270" y="2743495"/>
            <a:ext cx="382946" cy="5366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2" idx="3"/>
            <a:endCxn id="14" idx="1"/>
          </p:cNvCxnSpPr>
          <p:nvPr/>
        </p:nvCxnSpPr>
        <p:spPr>
          <a:xfrm>
            <a:off x="5610270" y="3280128"/>
            <a:ext cx="382947" cy="5214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2691228" y="3630724"/>
            <a:ext cx="5620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To treat common steps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400" dirty="0" smtClean="0"/>
              <a:t>For single (or multiple summed) files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8278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noProof="1" smtClean="0"/>
              <a:t>Common reduction</a:t>
            </a:r>
            <a:endParaRPr lang="en-US" noProof="1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251533" y="794170"/>
            <a:ext cx="8720673" cy="356251"/>
          </a:xfrm>
        </p:spPr>
        <p:txBody>
          <a:bodyPr/>
          <a:lstStyle/>
          <a:p>
            <a:r>
              <a:rPr lang="en-US" noProof="1" smtClean="0"/>
              <a:t>IndirectILLEnergyTransfer</a:t>
            </a:r>
            <a:endParaRPr lang="en-US" noProof="1"/>
          </a:p>
        </p:txBody>
      </p:sp>
      <p:sp>
        <p:nvSpPr>
          <p:cNvPr id="10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US" noProof="1" smtClean="0"/>
              <a:t>24/04/2017	</a:t>
            </a:r>
            <a:endParaRPr lang="en-US" noProof="1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225460" y="1527681"/>
            <a:ext cx="74439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Automatically deduces </a:t>
            </a:r>
            <a:r>
              <a:rPr lang="en-US" sz="2000" smtClean="0"/>
              <a:t>the reduction type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Crops into left and right wings, if in mirror mode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Groups the pixels in </a:t>
            </a:r>
            <a:r>
              <a:rPr lang="en-US" sz="2000" dirty="0" smtClean="0"/>
              <a:t>multi-detectors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Normalizes to </a:t>
            </a:r>
            <a:r>
              <a:rPr lang="en-US" sz="2000" dirty="0" smtClean="0"/>
              <a:t>monitor:</a:t>
            </a:r>
            <a:endParaRPr lang="en-US" sz="2000" dirty="0"/>
          </a:p>
          <a:p>
            <a:pPr marL="742950" lvl="1" indent="-285750">
              <a:buFont typeface="Arial" charset="0"/>
              <a:buChar char="•"/>
            </a:pPr>
            <a:r>
              <a:rPr lang="en-US" sz="2000" dirty="0"/>
              <a:t>Bin-to-bin for </a:t>
            </a:r>
            <a:r>
              <a:rPr lang="en-US" sz="2000" dirty="0" smtClean="0"/>
              <a:t>QENS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000" dirty="0" smtClean="0"/>
              <a:t>Integral-based </a:t>
            </a:r>
            <a:r>
              <a:rPr lang="en-US" sz="2000" dirty="0"/>
              <a:t>for FWS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Converts channel # to energy transfer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Converts spectrum axis to scattering angle or momentum transfer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Outputs one or two workspaces, dependent on mirror mode</a:t>
            </a:r>
            <a:endParaRPr lang="en-US" sz="1400" dirty="0" smtClean="0"/>
          </a:p>
        </p:txBody>
      </p:sp>
      <p:sp>
        <p:nvSpPr>
          <p:cNvPr id="86" name="Espace réservé du pied de page 8"/>
          <p:cNvSpPr txBox="1"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73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QENS </a:t>
            </a:r>
            <a:r>
              <a:rPr lang="fr-FR" dirty="0" err="1"/>
              <a:t>reduction</a:t>
            </a:r>
            <a:endParaRPr lang="fr-FR" dirty="0"/>
          </a:p>
          <a:p>
            <a:endParaRPr lang="fr-FR" dirty="0"/>
          </a:p>
        </p:txBody>
      </p:sp>
      <p:sp>
        <p:nvSpPr>
          <p:cNvPr id="10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9" y="1445379"/>
            <a:ext cx="1901870" cy="16421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520" y="3136632"/>
            <a:ext cx="1852810" cy="163063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683464" y="1161098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Raw Data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427549" y="1530430"/>
            <a:ext cx="6184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Empty container (background) subtraction: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Bin-to-bin, with scale factor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Detector efficiency correction (calibration):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Division by the integral of the peak in vanadium run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Adjustable peak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Peak alignment (</a:t>
            </a:r>
            <a:r>
              <a:rPr lang="en-US" i="1" dirty="0" err="1" smtClean="0">
                <a:solidFill>
                  <a:schemeClr val="accent2"/>
                </a:solidFill>
              </a:rPr>
              <a:t>unmirroring</a:t>
            </a:r>
            <a:r>
              <a:rPr lang="en-US" dirty="0" smtClean="0"/>
              <a:t>):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Several options offered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Vanadium run can be used for reference peak positions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Uses simple Gaussian for peak finding through </a:t>
            </a:r>
            <a:r>
              <a:rPr lang="en-US" i="1" dirty="0" err="1" smtClean="0">
                <a:solidFill>
                  <a:schemeClr val="accent2"/>
                </a:solidFill>
              </a:rPr>
              <a:t>FindEPP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27" name="Espace réservé du pied de page 8"/>
          <p:cNvSpPr txBox="1"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SINE2020 Workshop, ILL</a:t>
            </a:r>
            <a:endParaRPr lang="fr-FR" dirty="0"/>
          </a:p>
        </p:txBody>
      </p:sp>
      <p:sp>
        <p:nvSpPr>
          <p:cNvPr id="11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251533" y="794170"/>
            <a:ext cx="8720673" cy="356251"/>
          </a:xfrm>
        </p:spPr>
        <p:txBody>
          <a:bodyPr/>
          <a:lstStyle/>
          <a:p>
            <a:r>
              <a:rPr lang="en-US" noProof="1" smtClean="0"/>
              <a:t>IndirectILLReductionQENS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16024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/>
              <a:t>FWS </a:t>
            </a:r>
            <a:r>
              <a:rPr lang="fr-FR" dirty="0" err="1"/>
              <a:t>reduction</a:t>
            </a:r>
            <a:endParaRPr lang="fr-FR" dirty="0"/>
          </a:p>
          <a:p>
            <a:endParaRPr lang="fr-FR" dirty="0"/>
          </a:p>
        </p:txBody>
      </p:sp>
      <p:sp>
        <p:nvSpPr>
          <p:cNvPr id="10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626245" y="1149859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Raw Data</a:t>
            </a:r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4336756" y="1578531"/>
            <a:ext cx="48072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Integration of the signal, automatic range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Construction of intensity as a function of the metadata, e.g. </a:t>
            </a:r>
            <a:r>
              <a:rPr lang="en-US" i="1" dirty="0" smtClean="0">
                <a:solidFill>
                  <a:schemeClr val="accent2"/>
                </a:solidFill>
              </a:rPr>
              <a:t>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Empty container (background) subtraction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Detector efficiency correction (calibration)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Option to average or interpolate both the background and the calibration as a function of temperature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Output for </a:t>
            </a:r>
            <a:r>
              <a:rPr lang="en-US" dirty="0"/>
              <a:t>each distinct </a:t>
            </a:r>
            <a:r>
              <a:rPr lang="en-US" dirty="0" smtClean="0"/>
              <a:t>Doppler’s </a:t>
            </a:r>
            <a:r>
              <a:rPr lang="en-US" dirty="0"/>
              <a:t>energy </a:t>
            </a:r>
            <a:r>
              <a:rPr lang="en-US" dirty="0" smtClean="0"/>
              <a:t>value, including 0 for elastic scan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0722"/>
            <a:ext cx="1876110" cy="1508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244" y="1481375"/>
            <a:ext cx="1855805" cy="14919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" y="3022744"/>
            <a:ext cx="1839817" cy="1523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0051" y="3048641"/>
            <a:ext cx="1744278" cy="149776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 rot="16200000">
            <a:off x="1714071" y="2030177"/>
            <a:ext cx="77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Elastic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 rot="16200000">
            <a:off x="1622700" y="3612854"/>
            <a:ext cx="957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Inelastic</a:t>
            </a:r>
            <a:endParaRPr lang="en-US" dirty="0"/>
          </a:p>
        </p:txBody>
      </p:sp>
      <p:sp>
        <p:nvSpPr>
          <p:cNvPr id="22" name="Espace réservé du pied de page 8"/>
          <p:cNvSpPr txBox="1"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SINE2020 Workshop, ILL</a:t>
            </a:r>
            <a:endParaRPr lang="fr-FR" dirty="0"/>
          </a:p>
        </p:txBody>
      </p:sp>
      <p:sp>
        <p:nvSpPr>
          <p:cNvPr id="14" name="Espace réservé du texte 3"/>
          <p:cNvSpPr>
            <a:spLocks noGrp="1"/>
          </p:cNvSpPr>
          <p:nvPr>
            <p:ph type="body" sz="quarter" idx="20"/>
          </p:nvPr>
        </p:nvSpPr>
        <p:spPr>
          <a:xfrm>
            <a:off x="251533" y="794170"/>
            <a:ext cx="8720673" cy="356251"/>
          </a:xfrm>
        </p:spPr>
        <p:txBody>
          <a:bodyPr/>
          <a:lstStyle/>
          <a:p>
            <a:r>
              <a:rPr lang="en-US" noProof="1" smtClean="0"/>
              <a:t>IndirectILLReductionFWS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5323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Compatible results in all modes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Benchmarking against LAMP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fld id="{22CAA581-84C2-47F7-9106-5A0F635A983B}" type="datetime1">
              <a:rPr lang="fr-FR" smtClean="0"/>
              <a:t>24/04/2017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59" y="1923518"/>
            <a:ext cx="3689968" cy="25969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718" y="1894742"/>
            <a:ext cx="3152574" cy="2625763"/>
          </a:xfrm>
          <a:prstGeom prst="rect">
            <a:avLst/>
          </a:prstGeom>
        </p:spPr>
      </p:pic>
      <p:sp>
        <p:nvSpPr>
          <p:cNvPr id="14" name="Espace réservé du pied de page 8"/>
          <p:cNvSpPr txBox="1"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7612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" y="905630"/>
            <a:ext cx="3392042" cy="3861633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smtClean="0"/>
              <a:t>Indirect </a:t>
            </a:r>
            <a:r>
              <a:rPr lang="fr-FR" dirty="0" err="1" smtClean="0"/>
              <a:t>Reduction</a:t>
            </a:r>
            <a:r>
              <a:rPr lang="fr-FR" dirty="0" smtClean="0"/>
              <a:t> GUI</a:t>
            </a:r>
            <a:endParaRPr lang="fr-FR" dirty="0"/>
          </a:p>
        </p:txBody>
      </p:sp>
      <p:sp>
        <p:nvSpPr>
          <p:cNvPr id="10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676921" y="2285292"/>
            <a:ext cx="52759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smtClean="0"/>
              <a:t>Custom interface (C++) in </a:t>
            </a:r>
            <a:r>
              <a:rPr lang="en-US" sz="2000" dirty="0" err="1" smtClean="0"/>
              <a:t>MantidPlot</a:t>
            </a:r>
            <a:endParaRPr lang="en-US" sz="2000" dirty="0" smtClean="0"/>
          </a:p>
          <a:p>
            <a:pPr marL="285750" indent="-285750">
              <a:buFontTx/>
              <a:buChar char="-"/>
            </a:pPr>
            <a:r>
              <a:rPr lang="en-US" sz="2000" dirty="0" smtClean="0"/>
              <a:t>Configures and runs the reduction algorithms</a:t>
            </a:r>
            <a:endParaRPr lang="en-US" sz="2000" dirty="0"/>
          </a:p>
        </p:txBody>
      </p:sp>
      <p:sp>
        <p:nvSpPr>
          <p:cNvPr id="13" name="Espace réservé du pied de page 8"/>
          <p:cNvSpPr txBox="1"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98610" y="4536787"/>
            <a:ext cx="8673872" cy="215444"/>
          </a:xfrm>
        </p:spPr>
        <p:txBody>
          <a:bodyPr/>
          <a:lstStyle/>
          <a:p>
            <a:r>
              <a:rPr lang="fr-FR" dirty="0" smtClean="0"/>
              <a:t>A. </a:t>
            </a:r>
            <a:r>
              <a:rPr lang="fr-FR" dirty="0" err="1" smtClean="0"/>
              <a:t>Soininen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485522" y="2049845"/>
            <a:ext cx="9144000" cy="1017037"/>
          </a:xfrm>
        </p:spPr>
        <p:txBody>
          <a:bodyPr/>
          <a:lstStyle/>
          <a:p>
            <a:r>
              <a:rPr lang="en-US" sz="6000" noProof="1" smtClean="0"/>
              <a:t>TOF Reduction</a:t>
            </a:r>
            <a:endParaRPr lang="fr-FR" sz="6000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25459" y="1637887"/>
            <a:ext cx="8727371" cy="3266694"/>
          </a:xfrm>
        </p:spPr>
        <p:txBody>
          <a:bodyPr/>
          <a:lstStyle/>
          <a:p>
            <a:r>
              <a:rPr lang="en-US" dirty="0"/>
              <a:t>IN4, IN6</a:t>
            </a:r>
          </a:p>
          <a:p>
            <a:pPr lvl="1"/>
            <a:r>
              <a:rPr lang="en-US" dirty="0"/>
              <a:t>Traditional spectrometers with O(100) detectors</a:t>
            </a:r>
          </a:p>
          <a:p>
            <a:pPr lvl="1"/>
            <a:r>
              <a:rPr lang="en-US" dirty="0"/>
              <a:t>Similar instruments (in </a:t>
            </a:r>
            <a:r>
              <a:rPr lang="en-US" dirty="0" err="1"/>
              <a:t>Mantid’s</a:t>
            </a:r>
            <a:r>
              <a:rPr lang="en-US" dirty="0"/>
              <a:t> point of view)</a:t>
            </a:r>
          </a:p>
          <a:p>
            <a:r>
              <a:rPr lang="en-US" dirty="0"/>
              <a:t>IN5</a:t>
            </a:r>
          </a:p>
          <a:p>
            <a:pPr lvl="1"/>
            <a:r>
              <a:rPr lang="en-US" dirty="0"/>
              <a:t>Position sensitive detectors: O(10000) pixels</a:t>
            </a:r>
          </a:p>
          <a:p>
            <a:pPr lvl="1"/>
            <a:r>
              <a:rPr lang="en-US" dirty="0"/>
              <a:t>High memory and CPU </a:t>
            </a:r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AA581-84C2-47F7-9106-5A0F635A983B}" type="datetime1">
              <a:rPr lang="fr-FR" smtClean="0"/>
              <a:t>24/04/2017</a:t>
            </a:fld>
            <a:endParaRPr lang="fr-FR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TOF spectrometers at ILL</a:t>
            </a:r>
            <a:endParaRPr lang="en-US" dirty="0"/>
          </a:p>
        </p:txBody>
      </p:sp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4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AA581-84C2-47F7-9106-5A0F635A983B}" type="datetime1">
              <a:rPr lang="fr-FR" smtClean="0"/>
              <a:t>24/04/2017</a:t>
            </a:fld>
            <a:endParaRPr lang="fr-FR" dirty="0"/>
          </a:p>
        </p:txBody>
      </p:sp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smtClean="0"/>
              <a:t>Instrument definitions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232158" y="885357"/>
            <a:ext cx="8720673" cy="356251"/>
          </a:xfrm>
        </p:spPr>
        <p:txBody>
          <a:bodyPr/>
          <a:lstStyle/>
          <a:p>
            <a:r>
              <a:rPr lang="en-US" dirty="0" smtClean="0"/>
              <a:t>IN4 Instrument</a:t>
            </a:r>
            <a:endParaRPr lang="en-US" dirty="0"/>
          </a:p>
        </p:txBody>
      </p:sp>
      <p:pic>
        <p:nvPicPr>
          <p:cNvPr id="13" name="Content Placeholder 4" descr="in4-instru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91389" y="1166214"/>
            <a:ext cx="6404138" cy="37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2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AA581-84C2-47F7-9106-5A0F635A983B}" type="datetime1">
              <a:rPr lang="fr-FR" smtClean="0"/>
              <a:t>24/04/2017</a:t>
            </a:fld>
            <a:endParaRPr lang="fr-FR" dirty="0"/>
          </a:p>
        </p:txBody>
      </p:sp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153492" y="154378"/>
            <a:ext cx="8727371" cy="548559"/>
          </a:xfrm>
        </p:spPr>
        <p:txBody>
          <a:bodyPr/>
          <a:lstStyle/>
          <a:p>
            <a:r>
              <a:rPr lang="en-US" dirty="0" smtClean="0"/>
              <a:t>Typical experiment</a:t>
            </a:r>
            <a:endParaRPr lang="en-US" dirty="0"/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174839" y="1807602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355600" indent="-173038" algn="l" defTabSz="457200" rtl="0" eaLnBrk="1" latinLnBrk="0" hangingPunct="1">
              <a:spcBef>
                <a:spcPct val="20000"/>
              </a:spcBef>
              <a:buSzPct val="50000"/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539750" indent="-184150" algn="l" defTabSz="457200" rtl="0" eaLnBrk="1" latinLnBrk="0" hangingPunct="1">
              <a:spcBef>
                <a:spcPct val="20000"/>
              </a:spcBef>
              <a:buSzPct val="50000"/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722313" indent="-182563" algn="l" defTabSz="457200" rtl="0" eaLnBrk="1" latinLnBrk="0" hangingPunct="1">
              <a:spcBef>
                <a:spcPct val="20000"/>
              </a:spcBef>
              <a:buSzPct val="50000"/>
              <a:buFont typeface="Courier New"/>
              <a:buChar char="o"/>
              <a:defRPr sz="11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Vanadium, empty container(s), sample(s)</a:t>
            </a:r>
          </a:p>
          <a:p>
            <a:r>
              <a:rPr lang="en-US" dirty="0" smtClean="0"/>
              <a:t>Different temperatures, wavelengths</a:t>
            </a:r>
          </a:p>
          <a:p>
            <a:r>
              <a:rPr lang="en-US" dirty="0" smtClean="0"/>
              <a:t>Missing data points</a:t>
            </a:r>
          </a:p>
          <a:p>
            <a:r>
              <a:rPr lang="en-US" dirty="0" smtClean="0"/>
              <a:t>Need for flexibility in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63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225460" y="1326479"/>
            <a:ext cx="8727371" cy="3266694"/>
          </a:xfrm>
        </p:spPr>
        <p:txBody>
          <a:bodyPr/>
          <a:lstStyle/>
          <a:p>
            <a:r>
              <a:rPr lang="fr-FR" sz="2800" dirty="0"/>
              <a:t> </a:t>
            </a:r>
            <a:r>
              <a:rPr lang="fr-FR" sz="2800" dirty="0" err="1" smtClean="0"/>
              <a:t>Overview</a:t>
            </a:r>
            <a:r>
              <a:rPr lang="fr-FR" sz="2800" dirty="0" smtClean="0"/>
              <a:t> of </a:t>
            </a:r>
            <a:r>
              <a:rPr lang="fr-FR" sz="2800" dirty="0" err="1" smtClean="0"/>
              <a:t>Mantid</a:t>
            </a:r>
            <a:r>
              <a:rPr lang="fr-FR" sz="2800" dirty="0" smtClean="0"/>
              <a:t> at the ILL </a:t>
            </a:r>
          </a:p>
          <a:p>
            <a:r>
              <a:rPr lang="fr-FR" sz="2800" dirty="0"/>
              <a:t> </a:t>
            </a:r>
            <a:r>
              <a:rPr lang="fr-FR" sz="2800" dirty="0" err="1" smtClean="0"/>
              <a:t>Current</a:t>
            </a:r>
            <a:r>
              <a:rPr lang="fr-FR" sz="2800" dirty="0" smtClean="0"/>
              <a:t> </a:t>
            </a:r>
            <a:r>
              <a:rPr lang="fr-FR" sz="2800" dirty="0" err="1" smtClean="0"/>
              <a:t>status</a:t>
            </a:r>
            <a:r>
              <a:rPr lang="fr-FR" sz="2800" dirty="0" smtClean="0"/>
              <a:t> and future plans</a:t>
            </a:r>
          </a:p>
          <a:p>
            <a:r>
              <a:rPr lang="fr-FR" sz="2800" dirty="0"/>
              <a:t> </a:t>
            </a:r>
            <a:r>
              <a:rPr lang="fr-FR" sz="2800" dirty="0" err="1" smtClean="0"/>
              <a:t>Backscattering</a:t>
            </a:r>
            <a:r>
              <a:rPr lang="fr-FR" sz="2800" dirty="0" smtClean="0"/>
              <a:t> </a:t>
            </a:r>
            <a:r>
              <a:rPr lang="fr-FR" sz="2800" dirty="0" err="1" smtClean="0"/>
              <a:t>reduction</a:t>
            </a:r>
            <a:r>
              <a:rPr lang="fr-FR" sz="2800" dirty="0" smtClean="0"/>
              <a:t> (</a:t>
            </a:r>
            <a:r>
              <a:rPr lang="fr-FR" sz="2800" i="1" dirty="0" smtClean="0">
                <a:solidFill>
                  <a:schemeClr val="accent2"/>
                </a:solidFill>
              </a:rPr>
              <a:t>Gagik</a:t>
            </a:r>
            <a:r>
              <a:rPr lang="fr-FR" sz="2800" dirty="0" smtClean="0"/>
              <a:t>)</a:t>
            </a:r>
          </a:p>
          <a:p>
            <a:r>
              <a:rPr lang="fr-FR" sz="2800" dirty="0"/>
              <a:t> </a:t>
            </a:r>
            <a:r>
              <a:rPr lang="en-US" sz="2800" noProof="1" smtClean="0"/>
              <a:t>Time-of-flight</a:t>
            </a:r>
            <a:r>
              <a:rPr lang="fr-FR" sz="2800" dirty="0" smtClean="0"/>
              <a:t> </a:t>
            </a:r>
            <a:r>
              <a:rPr lang="fr-FR" sz="2800" dirty="0" err="1" smtClean="0"/>
              <a:t>spectroscopy</a:t>
            </a:r>
            <a:r>
              <a:rPr lang="fr-FR" sz="2800" dirty="0" smtClean="0"/>
              <a:t> (</a:t>
            </a:r>
            <a:r>
              <a:rPr lang="fr-FR" sz="2800" i="1" dirty="0" err="1" smtClean="0">
                <a:solidFill>
                  <a:schemeClr val="accent2"/>
                </a:solidFill>
              </a:rPr>
              <a:t>Antti</a:t>
            </a:r>
            <a:r>
              <a:rPr lang="fr-FR" sz="2800" dirty="0" smtClean="0"/>
              <a:t>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Scanning instruments (</a:t>
            </a:r>
            <a:r>
              <a:rPr lang="fr-FR" sz="2800" i="1" dirty="0" smtClean="0">
                <a:solidFill>
                  <a:schemeClr val="accent2"/>
                </a:solidFill>
              </a:rPr>
              <a:t>Ian</a:t>
            </a:r>
            <a:r>
              <a:rPr lang="fr-FR" sz="2800" dirty="0" smtClean="0"/>
              <a:t>)</a:t>
            </a:r>
          </a:p>
          <a:p>
            <a:endParaRPr lang="fr-FR" sz="3200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2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14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sp>
        <p:nvSpPr>
          <p:cNvPr id="6" name="Right Brace 5"/>
          <p:cNvSpPr/>
          <p:nvPr/>
        </p:nvSpPr>
        <p:spPr>
          <a:xfrm>
            <a:off x="6507125" y="1453116"/>
            <a:ext cx="411127" cy="82933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84985" y="1573618"/>
            <a:ext cx="17124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(</a:t>
            </a:r>
            <a:r>
              <a:rPr lang="fr-FR" sz="2800" i="1" dirty="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rPr>
              <a:t>Verena</a:t>
            </a:r>
            <a:r>
              <a:rPr lang="fr-FR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95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AA581-84C2-47F7-9106-5A0F635A983B}" type="datetime1">
              <a:rPr lang="fr-FR" smtClean="0"/>
              <a:t>24/04/2017</a:t>
            </a:fld>
            <a:endParaRPr lang="fr-FR" dirty="0"/>
          </a:p>
        </p:txBody>
      </p:sp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9" name="Text Placeholder 9"/>
          <p:cNvSpPr>
            <a:spLocks noGrp="1"/>
          </p:cNvSpPr>
          <p:nvPr>
            <p:ph type="body" sz="quarter" idx="18"/>
          </p:nvPr>
        </p:nvSpPr>
        <p:spPr>
          <a:xfrm>
            <a:off x="153492" y="154378"/>
            <a:ext cx="8727371" cy="548559"/>
          </a:xfrm>
        </p:spPr>
        <p:txBody>
          <a:bodyPr/>
          <a:lstStyle/>
          <a:p>
            <a:r>
              <a:rPr lang="en-US" dirty="0" smtClean="0"/>
              <a:t>Algorithms overview</a:t>
            </a:r>
            <a:endParaRPr lang="en-US" dirty="0"/>
          </a:p>
        </p:txBody>
      </p:sp>
      <p:sp>
        <p:nvSpPr>
          <p:cNvPr id="12" name="Content Placeholder 20"/>
          <p:cNvSpPr>
            <a:spLocks noGrp="1"/>
          </p:cNvSpPr>
          <p:nvPr>
            <p:ph sz="quarter" idx="17"/>
          </p:nvPr>
        </p:nvSpPr>
        <p:spPr>
          <a:xfrm>
            <a:off x="484189" y="1670283"/>
            <a:ext cx="4317999" cy="3234298"/>
          </a:xfrm>
        </p:spPr>
        <p:txBody>
          <a:bodyPr/>
          <a:lstStyle/>
          <a:p>
            <a:r>
              <a:rPr lang="en-US" dirty="0" smtClean="0"/>
              <a:t>Reduction consists of independent workflow algorithms</a:t>
            </a:r>
          </a:p>
          <a:p>
            <a:r>
              <a:rPr lang="en-US" dirty="0" smtClean="0"/>
              <a:t>Enables working with complex datasets</a:t>
            </a:r>
          </a:p>
        </p:txBody>
      </p:sp>
      <p:graphicFrame>
        <p:nvGraphicFramePr>
          <p:cNvPr id="15" name="Content Placeholder 1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4199253"/>
              </p:ext>
            </p:extLst>
          </p:nvPr>
        </p:nvGraphicFramePr>
        <p:xfrm>
          <a:off x="4725988" y="1277938"/>
          <a:ext cx="4064000" cy="3233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6" name="Content Placeholder 19"/>
          <p:cNvGraphicFramePr>
            <a:graphicFrameLocks/>
          </p:cNvGraphicFramePr>
          <p:nvPr/>
        </p:nvGraphicFramePr>
        <p:xfrm>
          <a:off x="4878388" y="1430338"/>
          <a:ext cx="4064000" cy="3233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36044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AA581-84C2-47F7-9106-5A0F635A983B}" type="datetime1">
              <a:rPr lang="fr-FR" smtClean="0"/>
              <a:t>24/04/2017</a:t>
            </a:fld>
            <a:endParaRPr lang="fr-FR" dirty="0"/>
          </a:p>
        </p:txBody>
      </p:sp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53492" y="154378"/>
            <a:ext cx="8727371" cy="548559"/>
          </a:xfrm>
        </p:spPr>
        <p:txBody>
          <a:bodyPr/>
          <a:lstStyle/>
          <a:p>
            <a:r>
              <a:rPr lang="en-US" dirty="0" smtClean="0"/>
              <a:t>Comparison </a:t>
            </a:r>
            <a:r>
              <a:rPr lang="en-US" dirty="0" err="1" smtClean="0"/>
              <a:t>Mantid</a:t>
            </a:r>
            <a:r>
              <a:rPr lang="en-US" dirty="0" smtClean="0"/>
              <a:t> vs. LAMP</a:t>
            </a:r>
            <a:endParaRPr lang="en-US" dirty="0"/>
          </a:p>
        </p:txBody>
      </p:sp>
      <p:sp>
        <p:nvSpPr>
          <p:cNvPr id="8" name="Content Placeholder 9"/>
          <p:cNvSpPr>
            <a:spLocks noGrp="1"/>
          </p:cNvSpPr>
          <p:nvPr>
            <p:ph sz="quarter" idx="17"/>
          </p:nvPr>
        </p:nvSpPr>
        <p:spPr>
          <a:xfrm>
            <a:off x="153492" y="1670283"/>
            <a:ext cx="4317999" cy="3234298"/>
          </a:xfrm>
        </p:spPr>
        <p:txBody>
          <a:bodyPr/>
          <a:lstStyle/>
          <a:p>
            <a:r>
              <a:rPr lang="en-US" dirty="0" smtClean="0"/>
              <a:t>The legacy LAMP workflow well reproducible in </a:t>
            </a:r>
            <a:r>
              <a:rPr lang="en-US" dirty="0" err="1" smtClean="0"/>
              <a:t>Mantid</a:t>
            </a:r>
            <a:endParaRPr lang="en-US" dirty="0" smtClean="0"/>
          </a:p>
          <a:p>
            <a:r>
              <a:rPr lang="en-US" dirty="0" smtClean="0"/>
              <a:t>Differences show up in </a:t>
            </a:r>
            <a:r>
              <a:rPr lang="en-US" i="1" dirty="0" smtClean="0"/>
              <a:t>S(</a:t>
            </a:r>
            <a:r>
              <a:rPr lang="el-GR" i="1" dirty="0" smtClean="0"/>
              <a:t>θ</a:t>
            </a:r>
            <a:r>
              <a:rPr lang="en-US" i="1" dirty="0" smtClean="0"/>
              <a:t>,</a:t>
            </a:r>
            <a:r>
              <a:rPr lang="el-GR" i="1" dirty="0" smtClean="0"/>
              <a:t>ω</a:t>
            </a:r>
            <a:r>
              <a:rPr lang="en-US" i="1" dirty="0" smtClean="0"/>
              <a:t>)</a:t>
            </a:r>
            <a:r>
              <a:rPr lang="en-US" dirty="0" smtClean="0"/>
              <a:t> (next slide)</a:t>
            </a:r>
            <a:endParaRPr lang="en-US" i="1" dirty="0"/>
          </a:p>
        </p:txBody>
      </p:sp>
      <p:pic>
        <p:nvPicPr>
          <p:cNvPr id="9" name="Content Placeholder 8" descr="quasi-diffractogram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5988" y="1317059"/>
            <a:ext cx="4064000" cy="315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AA581-84C2-47F7-9106-5A0F635A983B}" type="datetime1">
              <a:rPr lang="fr-FR" smtClean="0"/>
              <a:t>24/04/2017</a:t>
            </a:fld>
            <a:endParaRPr lang="fr-FR" dirty="0"/>
          </a:p>
        </p:txBody>
      </p:sp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3" name="Text Placeholder 6"/>
          <p:cNvSpPr>
            <a:spLocks noGrp="1"/>
          </p:cNvSpPr>
          <p:nvPr>
            <p:ph type="body" sz="quarter" idx="18"/>
          </p:nvPr>
        </p:nvSpPr>
        <p:spPr>
          <a:xfrm>
            <a:off x="153492" y="154378"/>
            <a:ext cx="8727371" cy="548559"/>
          </a:xfrm>
        </p:spPr>
        <p:txBody>
          <a:bodyPr/>
          <a:lstStyle/>
          <a:p>
            <a:r>
              <a:rPr lang="en-US" i="1" dirty="0" smtClean="0"/>
              <a:t>S(q,</a:t>
            </a:r>
            <a:r>
              <a:rPr lang="el-GR" i="1" dirty="0" smtClean="0"/>
              <a:t>ω</a:t>
            </a:r>
            <a:r>
              <a:rPr lang="en-US" i="1" dirty="0" smtClean="0"/>
              <a:t>) </a:t>
            </a:r>
            <a:r>
              <a:rPr lang="en-US" dirty="0" smtClean="0"/>
              <a:t>Full geometry vs. point detectors</a:t>
            </a:r>
            <a:endParaRPr lang="en-US" dirty="0"/>
          </a:p>
        </p:txBody>
      </p:sp>
      <p:pic>
        <p:nvPicPr>
          <p:cNvPr id="14" name="Content Placeholder 9" descr="point-det-comparison.png"/>
          <p:cNvPicPr>
            <a:picLocks noGrp="1" noChangeAspect="1"/>
          </p:cNvPicPr>
          <p:nvPr>
            <p:ph sz="quarter" idx="4294967295"/>
          </p:nvPr>
        </p:nvPicPr>
        <p:blipFill>
          <a:blip r:embed="rId3" cstate="print"/>
          <a:stretch>
            <a:fillRect/>
          </a:stretch>
        </p:blipFill>
        <p:spPr>
          <a:xfrm>
            <a:off x="4602164" y="1277938"/>
            <a:ext cx="4187824" cy="3140868"/>
          </a:xfrm>
          <a:prstGeom prst="rect">
            <a:avLst/>
          </a:prstGeom>
        </p:spPr>
      </p:pic>
      <p:pic>
        <p:nvPicPr>
          <p:cNvPr id="15" name="Content Placeholder 8" descr="full-det-comparison.png"/>
          <p:cNvPicPr>
            <a:picLocks noGrp="1" noChangeAspect="1"/>
          </p:cNvPicPr>
          <p:nvPr>
            <p:ph sz="quarter" idx="17"/>
          </p:nvPr>
        </p:nvPicPr>
        <p:blipFill>
          <a:blip r:embed="rId4" cstate="print"/>
          <a:stretch>
            <a:fillRect/>
          </a:stretch>
        </p:blipFill>
        <p:spPr>
          <a:xfrm>
            <a:off x="165100" y="1277938"/>
            <a:ext cx="4311649" cy="3233737"/>
          </a:xfrm>
        </p:spPr>
      </p:pic>
    </p:spTree>
    <p:extLst>
      <p:ext uri="{BB962C8B-B14F-4D97-AF65-F5344CB8AC3E}">
        <p14:creationId xmlns:p14="http://schemas.microsoft.com/office/powerpoint/2010/main" val="77824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2CAA581-84C2-47F7-9106-5A0F635A983B}" type="datetime1">
              <a:rPr lang="fr-FR" smtClean="0"/>
              <a:t>24/04/2017</a:t>
            </a:fld>
            <a:endParaRPr lang="fr-FR" dirty="0"/>
          </a:p>
        </p:txBody>
      </p:sp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3492" y="154378"/>
            <a:ext cx="8727371" cy="548559"/>
          </a:xfrm>
        </p:spPr>
        <p:txBody>
          <a:bodyPr/>
          <a:lstStyle/>
          <a:p>
            <a:r>
              <a:rPr lang="en-US" dirty="0"/>
              <a:t>Examples of other ILL specific work</a:t>
            </a:r>
          </a:p>
        </p:txBody>
      </p:sp>
      <p:sp>
        <p:nvSpPr>
          <p:cNvPr id="12" name="Content Placeholder 1"/>
          <p:cNvSpPr>
            <a:spLocks noGrp="1"/>
          </p:cNvSpPr>
          <p:nvPr>
            <p:ph sz="quarter" idx="17"/>
          </p:nvPr>
        </p:nvSpPr>
        <p:spPr>
          <a:xfrm>
            <a:off x="153492" y="1909202"/>
            <a:ext cx="8727371" cy="3234298"/>
          </a:xfrm>
        </p:spPr>
        <p:txBody>
          <a:bodyPr/>
          <a:lstStyle/>
          <a:p>
            <a:r>
              <a:rPr lang="en-US" dirty="0"/>
              <a:t>Incident energy calibration (IN4, IN6)</a:t>
            </a:r>
          </a:p>
          <a:p>
            <a:r>
              <a:rPr lang="en-US" dirty="0"/>
              <a:t>Arbitrary TOF delay</a:t>
            </a:r>
          </a:p>
          <a:p>
            <a:r>
              <a:rPr lang="en-US" dirty="0"/>
              <a:t>Support for varying sample-to-detector distances</a:t>
            </a:r>
          </a:p>
          <a:p>
            <a:r>
              <a:rPr lang="en-US" dirty="0"/>
              <a:t>Locale issues (number formatting)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94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98610" y="4536787"/>
            <a:ext cx="8673872" cy="215444"/>
          </a:xfrm>
        </p:spPr>
        <p:txBody>
          <a:bodyPr/>
          <a:lstStyle/>
          <a:p>
            <a:r>
              <a:rPr lang="fr-FR" dirty="0" smtClean="0"/>
              <a:t>I. Bush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496032" y="2186479"/>
            <a:ext cx="9144000" cy="1017037"/>
          </a:xfrm>
        </p:spPr>
        <p:txBody>
          <a:bodyPr/>
          <a:lstStyle/>
          <a:p>
            <a:r>
              <a:rPr lang="en-US" sz="4800" noProof="1" smtClean="0"/>
              <a:t>Scanning Instruments</a:t>
            </a:r>
            <a:endParaRPr lang="fr-FR" sz="4800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43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25461" y="979714"/>
            <a:ext cx="8727371" cy="1681843"/>
          </a:xfrm>
        </p:spPr>
        <p:txBody>
          <a:bodyPr/>
          <a:lstStyle/>
          <a:p>
            <a:r>
              <a:rPr lang="en-GB" sz="2000" dirty="0" smtClean="0"/>
              <a:t>Support case for instruments with moving detectors only</a:t>
            </a:r>
          </a:p>
          <a:p>
            <a:r>
              <a:rPr lang="en-GB" sz="2000" dirty="0" smtClean="0"/>
              <a:t>Instruments at the ILL </a:t>
            </a:r>
            <a:r>
              <a:rPr lang="en-GB" sz="2000" dirty="0"/>
              <a:t>include D2B, D4, D7, D16 and </a:t>
            </a:r>
            <a:r>
              <a:rPr lang="en-GB" sz="2000" dirty="0" smtClean="0"/>
              <a:t>D17</a:t>
            </a:r>
          </a:p>
          <a:p>
            <a:r>
              <a:rPr lang="en-GB" sz="2000" dirty="0" smtClean="0"/>
              <a:t>Initial work for D2B – high resolution powder diffractometer with 128 tubes x 128 pixels x 25+ steps/scan ~ 400,000 points</a:t>
            </a:r>
            <a:endParaRPr lang="en-GB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Aims for Scanning Instruments at the ILL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24/04/2017</a:t>
            </a:r>
            <a:endParaRPr lang="fr-FR" dirty="0"/>
          </a:p>
        </p:txBody>
      </p:sp>
      <p:pic>
        <p:nvPicPr>
          <p:cNvPr id="3082" name="Picture 10" descr="C:\Users\busi\Documents\Bastille\SINE2020 Workshop\D2B-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182" y="2817360"/>
            <a:ext cx="1747483" cy="164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busi\Documents\Bastille\SINE2020 Workshop\D2B-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822" y="2817359"/>
            <a:ext cx="1747483" cy="164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busi\Documents\Bastille\SINE2020 Workshop\D2B-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73" y="2817360"/>
            <a:ext cx="1747483" cy="164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busi\Documents\Bastille\SINE2020 Workshop\D2B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964" y="2817363"/>
            <a:ext cx="1747483" cy="164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1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79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225461" y="1143000"/>
            <a:ext cx="8727371" cy="3406140"/>
          </a:xfrm>
        </p:spPr>
        <p:txBody>
          <a:bodyPr/>
          <a:lstStyle/>
          <a:p>
            <a:r>
              <a:rPr lang="en-GB" sz="2000" dirty="0" smtClean="0"/>
              <a:t>Requirement coincided with the ESS’s work on Instrument 2.0 in </a:t>
            </a:r>
            <a:r>
              <a:rPr lang="en-GB" sz="2000" dirty="0" err="1" smtClean="0"/>
              <a:t>Mantid</a:t>
            </a:r>
            <a:endParaRPr lang="en-GB" sz="2000" dirty="0" smtClean="0"/>
          </a:p>
          <a:p>
            <a:r>
              <a:rPr lang="en-GB" sz="2000" dirty="0" smtClean="0"/>
              <a:t>ESS requirements for performance to support future instruments – addressing bottlenecks and adding MPI support</a:t>
            </a:r>
          </a:p>
          <a:p>
            <a:r>
              <a:rPr lang="en-GB" sz="2000" dirty="0" smtClean="0"/>
              <a:t>Part of the Instrument 2.0 design implemented early to also provide a long term solution for scanning instruments at the ILL</a:t>
            </a:r>
          </a:p>
          <a:p>
            <a:r>
              <a:rPr lang="en-GB" sz="2000" dirty="0" smtClean="0"/>
              <a:t>Work has been performed in close collaboration with Simon </a:t>
            </a:r>
            <a:r>
              <a:rPr lang="en-GB" sz="2000" dirty="0" err="1" smtClean="0"/>
              <a:t>Heybrock</a:t>
            </a:r>
            <a:r>
              <a:rPr lang="en-GB" sz="2000" dirty="0" smtClean="0"/>
              <a:t> and Owen Arnold at the ESS</a:t>
            </a:r>
          </a:p>
          <a:p>
            <a:endParaRPr lang="en-GB" sz="1200" dirty="0" smtClean="0"/>
          </a:p>
          <a:p>
            <a:pPr marL="0" indent="0">
              <a:buNone/>
            </a:pPr>
            <a:r>
              <a:rPr lang="en-GB" sz="1600" dirty="0">
                <a:hlinkClick r:id="rId2"/>
              </a:rPr>
              <a:t>https://</a:t>
            </a:r>
            <a:r>
              <a:rPr lang="en-GB" sz="1600" dirty="0" smtClean="0">
                <a:hlinkClick r:id="rId2"/>
              </a:rPr>
              <a:t>github.com/mantidproject/documents/tree/master/Design/Instrument-2.0</a:t>
            </a:r>
            <a:r>
              <a:rPr lang="en-GB" sz="1600" dirty="0" smtClean="0"/>
              <a:t> </a:t>
            </a:r>
            <a:endParaRPr lang="en-GB" sz="16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Planning and Work with the ESS</a:t>
            </a:r>
            <a:endParaRPr lang="en-GB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24/04/2017</a:t>
            </a:r>
            <a:endParaRPr lang="en-GB" dirty="0"/>
          </a:p>
        </p:txBody>
      </p:sp>
      <p:pic>
        <p:nvPicPr>
          <p:cNvPr id="2050" name="Picture 2" descr="C:\Users\busi\Documents\Bastille\SINE2020 Workshop\DSC_08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388" y="826977"/>
            <a:ext cx="6455226" cy="3631064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025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Old Position Access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24/04/2017</a:t>
            </a:r>
            <a:endParaRPr lang="en-GB" dirty="0"/>
          </a:p>
        </p:txBody>
      </p:sp>
      <p:sp>
        <p:nvSpPr>
          <p:cNvPr id="9" name="Rounded Rectangle 8"/>
          <p:cNvSpPr/>
          <p:nvPr/>
        </p:nvSpPr>
        <p:spPr>
          <a:xfrm>
            <a:off x="4961609" y="2905903"/>
            <a:ext cx="2003500" cy="8336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ParameterMap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8384" y="4261997"/>
            <a:ext cx="429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⚠</a:t>
            </a:r>
            <a:r>
              <a:rPr lang="en-GB" sz="1400" dirty="0" smtClean="0">
                <a:solidFill>
                  <a:srgbClr val="C00000"/>
                </a:solidFill>
              </a:rPr>
              <a:t> </a:t>
            </a:r>
            <a:r>
              <a:rPr lang="en-GB" dirty="0" smtClean="0">
                <a:solidFill>
                  <a:srgbClr val="C00000"/>
                </a:solidFill>
              </a:rPr>
              <a:t>This is a highly simplified class diagram!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91389" y="1175732"/>
            <a:ext cx="2003500" cy="833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</a:p>
          <a:p>
            <a:pPr algn="ctr"/>
            <a:endParaRPr lang="en-GB" sz="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getPos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Elbow Connector 18"/>
          <p:cNvCxnSpPr/>
          <p:nvPr/>
        </p:nvCxnSpPr>
        <p:spPr>
          <a:xfrm rot="16200000" flipV="1">
            <a:off x="2629476" y="1795843"/>
            <a:ext cx="652274" cy="1079303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1327122" y="1811069"/>
            <a:ext cx="652273" cy="1048853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13" idx="1"/>
            <a:endCxn id="13" idx="3"/>
          </p:cNvCxnSpPr>
          <p:nvPr/>
        </p:nvCxnSpPr>
        <p:spPr>
          <a:xfrm>
            <a:off x="1291389" y="1592546"/>
            <a:ext cx="2003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242536" y="2661633"/>
            <a:ext cx="2003500" cy="833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Detector</a:t>
            </a:r>
          </a:p>
          <a:p>
            <a:pPr algn="ctr"/>
            <a:endParaRPr lang="en-GB" sz="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getPos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>
            <a:off x="242536" y="3076161"/>
            <a:ext cx="2003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/>
          <p:cNvSpPr/>
          <p:nvPr/>
        </p:nvSpPr>
        <p:spPr>
          <a:xfrm>
            <a:off x="2370692" y="2661634"/>
            <a:ext cx="2003500" cy="833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Instrument</a:t>
            </a:r>
          </a:p>
          <a:p>
            <a:pPr algn="ctr"/>
            <a:endParaRPr lang="en-GB" sz="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getPos</a:t>
            </a:r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49"/>
          <p:cNvCxnSpPr>
            <a:stCxn id="49" idx="1"/>
            <a:endCxn id="49" idx="3"/>
          </p:cNvCxnSpPr>
          <p:nvPr/>
        </p:nvCxnSpPr>
        <p:spPr>
          <a:xfrm>
            <a:off x="2370692" y="3078448"/>
            <a:ext cx="2003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7" name="Picture 3" descr="C:\Users\busi\Documents\Bastille\SINE2020 Workshop\IN6_ins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28"/>
          <a:stretch/>
        </p:blipFill>
        <p:spPr bwMode="auto">
          <a:xfrm>
            <a:off x="7156484" y="944329"/>
            <a:ext cx="1405550" cy="3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endCxn id="9" idx="1"/>
          </p:cNvCxnSpPr>
          <p:nvPr/>
        </p:nvCxnSpPr>
        <p:spPr>
          <a:xfrm>
            <a:off x="4374192" y="3209076"/>
            <a:ext cx="587417" cy="113641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0" name="Arc 1039"/>
          <p:cNvSpPr/>
          <p:nvPr/>
        </p:nvSpPr>
        <p:spPr>
          <a:xfrm>
            <a:off x="7871841" y="2165009"/>
            <a:ext cx="1163931" cy="740894"/>
          </a:xfrm>
          <a:prstGeom prst="arc">
            <a:avLst>
              <a:gd name="adj1" fmla="val 16200000"/>
              <a:gd name="adj2" fmla="val 3352446"/>
            </a:avLst>
          </a:prstGeom>
          <a:ln w="38100">
            <a:solidFill>
              <a:srgbClr val="00B05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Arc 81"/>
          <p:cNvSpPr/>
          <p:nvPr/>
        </p:nvSpPr>
        <p:spPr>
          <a:xfrm>
            <a:off x="7594233" y="2905903"/>
            <a:ext cx="1163931" cy="371225"/>
          </a:xfrm>
          <a:prstGeom prst="arc">
            <a:avLst>
              <a:gd name="adj1" fmla="val 16200000"/>
              <a:gd name="adj2" fmla="val 1639615"/>
            </a:avLst>
          </a:prstGeom>
          <a:ln w="38100">
            <a:solidFill>
              <a:srgbClr val="00B05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Arc 82"/>
          <p:cNvSpPr/>
          <p:nvPr/>
        </p:nvSpPr>
        <p:spPr>
          <a:xfrm>
            <a:off x="7295615" y="1785027"/>
            <a:ext cx="1657216" cy="448665"/>
          </a:xfrm>
          <a:prstGeom prst="arc">
            <a:avLst>
              <a:gd name="adj1" fmla="val 15987705"/>
              <a:gd name="adj2" fmla="val 708103"/>
            </a:avLst>
          </a:prstGeom>
          <a:ln w="38100">
            <a:solidFill>
              <a:srgbClr val="00B05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Arc 83"/>
          <p:cNvSpPr/>
          <p:nvPr/>
        </p:nvSpPr>
        <p:spPr>
          <a:xfrm>
            <a:off x="6696941" y="1030135"/>
            <a:ext cx="2261236" cy="754892"/>
          </a:xfrm>
          <a:prstGeom prst="arc">
            <a:avLst>
              <a:gd name="adj1" fmla="val 14106023"/>
              <a:gd name="adj2" fmla="val 1585341"/>
            </a:avLst>
          </a:prstGeom>
          <a:ln w="38100">
            <a:solidFill>
              <a:srgbClr val="00B050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1" name="TextBox 1040"/>
          <p:cNvSpPr txBox="1"/>
          <p:nvPr/>
        </p:nvSpPr>
        <p:spPr>
          <a:xfrm>
            <a:off x="4882704" y="4104497"/>
            <a:ext cx="2161309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Contains position relative to parent for every Component</a:t>
            </a:r>
            <a:endParaRPr lang="en-GB" sz="1200" dirty="0"/>
          </a:p>
        </p:txBody>
      </p:sp>
      <p:cxnSp>
        <p:nvCxnSpPr>
          <p:cNvPr id="1043" name="Straight Arrow Connector 1042"/>
          <p:cNvCxnSpPr>
            <a:stCxn id="1041" idx="0"/>
            <a:endCxn id="9" idx="2"/>
          </p:cNvCxnSpPr>
          <p:nvPr/>
        </p:nvCxnSpPr>
        <p:spPr>
          <a:xfrm flipV="1">
            <a:off x="5963359" y="3739530"/>
            <a:ext cx="0" cy="3649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4672747" y="3325985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1</a:t>
            </a:r>
          </a:p>
        </p:txBody>
      </p:sp>
      <p:cxnSp>
        <p:nvCxnSpPr>
          <p:cNvPr id="102" name="Elbow Connector 101"/>
          <p:cNvCxnSpPr/>
          <p:nvPr/>
        </p:nvCxnSpPr>
        <p:spPr>
          <a:xfrm flipV="1">
            <a:off x="4382739" y="2118642"/>
            <a:ext cx="591402" cy="833627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4374192" y="257250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1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3294889" y="1238304"/>
            <a:ext cx="5549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0…*</a:t>
            </a:r>
            <a:endParaRPr lang="en-GB" sz="1600" b="1" dirty="0"/>
          </a:p>
        </p:txBody>
      </p:sp>
      <p:cxnSp>
        <p:nvCxnSpPr>
          <p:cNvPr id="111" name="Elbow Connector 110"/>
          <p:cNvCxnSpPr>
            <a:stCxn id="13" idx="3"/>
          </p:cNvCxnSpPr>
          <p:nvPr/>
        </p:nvCxnSpPr>
        <p:spPr>
          <a:xfrm>
            <a:off x="3294889" y="1592546"/>
            <a:ext cx="458553" cy="1069088"/>
          </a:xfrm>
          <a:prstGeom prst="bentConnector2">
            <a:avLst/>
          </a:prstGeom>
          <a:ln w="63500">
            <a:solidFill>
              <a:srgbClr val="0070C0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3753442" y="2323078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 smtClean="0"/>
              <a:t>1</a:t>
            </a:r>
            <a:endParaRPr lang="en-GB" sz="1600" b="1" dirty="0"/>
          </a:p>
        </p:txBody>
      </p:sp>
      <p:sp>
        <p:nvSpPr>
          <p:cNvPr id="120" name="Rounded Rectangle 119"/>
          <p:cNvSpPr/>
          <p:nvPr/>
        </p:nvSpPr>
        <p:spPr>
          <a:xfrm>
            <a:off x="4974141" y="1690801"/>
            <a:ext cx="2003500" cy="833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Workspace</a:t>
            </a:r>
          </a:p>
          <a:p>
            <a:pPr algn="ctr"/>
            <a:endParaRPr lang="en-GB" sz="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getDetector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1" name="Straight Connector 120"/>
          <p:cNvCxnSpPr/>
          <p:nvPr/>
        </p:nvCxnSpPr>
        <p:spPr>
          <a:xfrm>
            <a:off x="4974141" y="2105329"/>
            <a:ext cx="2003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33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010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46" grpId="0" animBg="1"/>
      <p:bldP spid="49" grpId="0" animBg="1"/>
      <p:bldP spid="1040" grpId="0" animBg="1"/>
      <p:bldP spid="82" grpId="0" animBg="1"/>
      <p:bldP spid="83" grpId="0" animBg="1"/>
      <p:bldP spid="84" grpId="0" animBg="1"/>
      <p:bldP spid="1041" grpId="0" animBg="1"/>
      <p:bldP spid="64" grpId="0"/>
      <p:bldP spid="103" grpId="0"/>
      <p:bldP spid="117" grpId="0"/>
      <p:bldP spid="1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New Position Access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GB" dirty="0" smtClean="0"/>
              <a:t>24/04/2017</a:t>
            </a:r>
            <a:endParaRPr lang="en-GB" dirty="0"/>
          </a:p>
        </p:txBody>
      </p:sp>
      <p:sp>
        <p:nvSpPr>
          <p:cNvPr id="49" name="Rounded Rectangle 48"/>
          <p:cNvSpPr/>
          <p:nvPr/>
        </p:nvSpPr>
        <p:spPr>
          <a:xfrm>
            <a:off x="2353616" y="2211710"/>
            <a:ext cx="2003500" cy="833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DetectorInfo</a:t>
            </a:r>
            <a:endParaRPr lang="en-GB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9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position(index)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Straight Connector 49"/>
          <p:cNvCxnSpPr>
            <a:stCxn id="49" idx="1"/>
            <a:endCxn id="49" idx="3"/>
          </p:cNvCxnSpPr>
          <p:nvPr/>
        </p:nvCxnSpPr>
        <p:spPr>
          <a:xfrm>
            <a:off x="2353616" y="2628524"/>
            <a:ext cx="2003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49" idx="3"/>
          </p:cNvCxnSpPr>
          <p:nvPr/>
        </p:nvCxnSpPr>
        <p:spPr>
          <a:xfrm flipV="1">
            <a:off x="4357116" y="2205109"/>
            <a:ext cx="617024" cy="423415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105775" y="1690802"/>
            <a:ext cx="2003500" cy="83362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ParameterMap</a:t>
            </a:r>
            <a:endParaRPr lang="en-GB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06732" y="2829533"/>
            <a:ext cx="1801586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No longer stores position information</a:t>
            </a:r>
            <a:endParaRPr lang="en-GB" sz="1200" dirty="0"/>
          </a:p>
        </p:txBody>
      </p:sp>
      <p:cxnSp>
        <p:nvCxnSpPr>
          <p:cNvPr id="33" name="Straight Arrow Connector 32"/>
          <p:cNvCxnSpPr>
            <a:stCxn id="31" idx="0"/>
            <a:endCxn id="30" idx="2"/>
          </p:cNvCxnSpPr>
          <p:nvPr/>
        </p:nvCxnSpPr>
        <p:spPr>
          <a:xfrm flipV="1">
            <a:off x="1107525" y="2524429"/>
            <a:ext cx="0" cy="3051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ross 13"/>
          <p:cNvSpPr/>
          <p:nvPr/>
        </p:nvSpPr>
        <p:spPr>
          <a:xfrm rot="2700000">
            <a:off x="680260" y="1680351"/>
            <a:ext cx="854528" cy="854528"/>
          </a:xfrm>
          <a:prstGeom prst="plus">
            <a:avLst>
              <a:gd name="adj" fmla="val 37739"/>
            </a:avLst>
          </a:prstGeom>
          <a:solidFill>
            <a:srgbClr val="C0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TextBox 40"/>
          <p:cNvSpPr txBox="1"/>
          <p:nvPr/>
        </p:nvSpPr>
        <p:spPr>
          <a:xfrm>
            <a:off x="2454573" y="3326919"/>
            <a:ext cx="1801586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dirty="0" smtClean="0"/>
              <a:t>Absolute position of every detector</a:t>
            </a:r>
            <a:endParaRPr lang="en-GB" sz="1200" dirty="0"/>
          </a:p>
        </p:txBody>
      </p:sp>
      <p:cxnSp>
        <p:nvCxnSpPr>
          <p:cNvPr id="42" name="Straight Arrow Connector 41"/>
          <p:cNvCxnSpPr>
            <a:stCxn id="41" idx="0"/>
            <a:endCxn id="49" idx="2"/>
          </p:cNvCxnSpPr>
          <p:nvPr/>
        </p:nvCxnSpPr>
        <p:spPr>
          <a:xfrm flipV="1">
            <a:off x="3355366" y="3045338"/>
            <a:ext cx="0" cy="281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ounded Rectangle 43"/>
          <p:cNvSpPr/>
          <p:nvPr/>
        </p:nvSpPr>
        <p:spPr>
          <a:xfrm>
            <a:off x="2353616" y="1137634"/>
            <a:ext cx="2003500" cy="83362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SpectrumInfo</a:t>
            </a:r>
            <a:endParaRPr lang="en-GB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endParaRPr lang="en-GB" sz="9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position(index)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5" name="Straight Connector 44"/>
          <p:cNvCxnSpPr>
            <a:stCxn id="44" idx="1"/>
            <a:endCxn id="44" idx="3"/>
          </p:cNvCxnSpPr>
          <p:nvPr/>
        </p:nvCxnSpPr>
        <p:spPr>
          <a:xfrm>
            <a:off x="2353616" y="1554448"/>
            <a:ext cx="2003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44" idx="3"/>
          </p:cNvCxnSpPr>
          <p:nvPr/>
        </p:nvCxnSpPr>
        <p:spPr>
          <a:xfrm>
            <a:off x="4357116" y="1554448"/>
            <a:ext cx="617025" cy="473582"/>
          </a:xfrm>
          <a:prstGeom prst="bentConnector3">
            <a:avLst>
              <a:gd name="adj1" fmla="val 50000"/>
            </a:avLst>
          </a:prstGeom>
          <a:ln w="63500">
            <a:solidFill>
              <a:srgbClr val="0070C0"/>
            </a:solidFill>
            <a:headEnd type="diamond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4974141" y="1597086"/>
            <a:ext cx="2003500" cy="102105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Workspace</a:t>
            </a:r>
          </a:p>
          <a:p>
            <a:pPr algn="ctr"/>
            <a:endParaRPr lang="en-GB" sz="8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detectorInfo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algn="ctr"/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spectrumInfo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5" name="Straight Connector 54"/>
          <p:cNvCxnSpPr/>
          <p:nvPr/>
        </p:nvCxnSpPr>
        <p:spPr>
          <a:xfrm>
            <a:off x="4974140" y="1993130"/>
            <a:ext cx="20035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3" descr="C:\Users\busi\Documents\Bastille\SINE2020 Workshop\IN6_ins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28"/>
          <a:stretch/>
        </p:blipFill>
        <p:spPr bwMode="auto">
          <a:xfrm>
            <a:off x="7156484" y="944516"/>
            <a:ext cx="1405550" cy="339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488645" y="2984801"/>
            <a:ext cx="3706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</a:p>
          <a:p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29</a:t>
            </a:r>
          </a:p>
          <a:p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</a:p>
          <a:p>
            <a:r>
              <a:rPr lang="en-GB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</a:p>
        </p:txBody>
      </p:sp>
      <p:sp>
        <p:nvSpPr>
          <p:cNvPr id="29" name="Rectangle 28"/>
          <p:cNvSpPr/>
          <p:nvPr/>
        </p:nvSpPr>
        <p:spPr>
          <a:xfrm>
            <a:off x="7445329" y="3004457"/>
            <a:ext cx="1116705" cy="745671"/>
          </a:xfrm>
          <a:prstGeom prst="rect">
            <a:avLst/>
          </a:prstGeom>
          <a:gradFill>
            <a:gsLst>
              <a:gs pos="0">
                <a:srgbClr val="00B050">
                  <a:alpha val="25000"/>
                </a:srgbClr>
              </a:gs>
              <a:gs pos="100000">
                <a:srgbClr val="92D050">
                  <a:alpha val="25000"/>
                </a:srgb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TextBox 64"/>
          <p:cNvSpPr txBox="1"/>
          <p:nvPr/>
        </p:nvSpPr>
        <p:spPr>
          <a:xfrm>
            <a:off x="5732099" y="3146459"/>
            <a:ext cx="1359944" cy="46166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 smtClean="0"/>
              <a:t>Indexes for each detector</a:t>
            </a:r>
            <a:endParaRPr lang="en-GB" sz="12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4376766" y="2665903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1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4384735" y="121479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1" dirty="0"/>
              <a:t>1</a:t>
            </a:r>
          </a:p>
        </p:txBody>
      </p:sp>
      <p:cxnSp>
        <p:nvCxnSpPr>
          <p:cNvPr id="27" name="Straight Arrow Connector 26"/>
          <p:cNvCxnSpPr>
            <a:stCxn id="65" idx="3"/>
            <a:endCxn id="29" idx="1"/>
          </p:cNvCxnSpPr>
          <p:nvPr/>
        </p:nvCxnSpPr>
        <p:spPr>
          <a:xfrm>
            <a:off x="7092043" y="3377292"/>
            <a:ext cx="353286" cy="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34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sp>
        <p:nvSpPr>
          <p:cNvPr id="35" name="TextBox 34"/>
          <p:cNvSpPr txBox="1"/>
          <p:nvPr/>
        </p:nvSpPr>
        <p:spPr>
          <a:xfrm>
            <a:off x="208384" y="4261997"/>
            <a:ext cx="429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⚠</a:t>
            </a:r>
            <a:r>
              <a:rPr lang="en-GB" sz="1400" dirty="0" smtClean="0">
                <a:solidFill>
                  <a:srgbClr val="C00000"/>
                </a:solidFill>
              </a:rPr>
              <a:t> </a:t>
            </a:r>
            <a:r>
              <a:rPr lang="en-GB" dirty="0" smtClean="0">
                <a:solidFill>
                  <a:srgbClr val="C00000"/>
                </a:solidFill>
              </a:rPr>
              <a:t>This is a highly simplified class diagram!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29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30" grpId="0" animBg="1"/>
      <p:bldP spid="31" grpId="0" animBg="1"/>
      <p:bldP spid="14" grpId="0" animBg="1"/>
      <p:bldP spid="41" grpId="0" animBg="1"/>
      <p:bldP spid="44" grpId="0" animBg="1"/>
      <p:bldP spid="28" grpId="0"/>
      <p:bldP spid="29" grpId="0" animBg="1"/>
      <p:bldP spid="65" grpId="0" animBg="1"/>
      <p:bldP spid="66" grpId="0"/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err="1" smtClean="0"/>
              <a:t>SpectrumInfo</a:t>
            </a:r>
            <a:r>
              <a:rPr lang="en-GB" dirty="0" smtClean="0"/>
              <a:t> &amp; </a:t>
            </a:r>
            <a:r>
              <a:rPr lang="en-GB" dirty="0" err="1" smtClean="0"/>
              <a:t>DetectorInfo</a:t>
            </a:r>
            <a:r>
              <a:rPr lang="en-GB" dirty="0" smtClean="0"/>
              <a:t> Methods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24/04/2017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376562" y="1073337"/>
            <a:ext cx="55960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bool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isMonitor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bool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isMasked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double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l2(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double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twoTheta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double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signedTwoTheta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V3D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position(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Quat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rotation(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9" name="Right Brace 8"/>
          <p:cNvSpPr/>
          <p:nvPr/>
        </p:nvSpPr>
        <p:spPr>
          <a:xfrm>
            <a:off x="5176153" y="1073337"/>
            <a:ext cx="587828" cy="1600438"/>
          </a:xfrm>
          <a:prstGeom prst="rightBrace">
            <a:avLst>
              <a:gd name="adj1" fmla="val 32300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/>
          <p:cNvSpPr txBox="1"/>
          <p:nvPr/>
        </p:nvSpPr>
        <p:spPr>
          <a:xfrm>
            <a:off x="5763981" y="1273391"/>
            <a:ext cx="2249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Access for non-scanning workspaces</a:t>
            </a:r>
            <a:endParaRPr lang="en-GB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76561" y="2938423"/>
            <a:ext cx="706200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bool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isMonitor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pair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bool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isMasked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pair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double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l2(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pair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double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twoTheta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pair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double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signedTwoTheta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pair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V3D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position(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pair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Quat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rotation(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pair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index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 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</p:txBody>
      </p:sp>
      <p:sp>
        <p:nvSpPr>
          <p:cNvPr id="12" name="Right Brace 11"/>
          <p:cNvSpPr/>
          <p:nvPr/>
        </p:nvSpPr>
        <p:spPr>
          <a:xfrm>
            <a:off x="6669298" y="2938422"/>
            <a:ext cx="587828" cy="1600439"/>
          </a:xfrm>
          <a:prstGeom prst="rightBrace">
            <a:avLst>
              <a:gd name="adj1" fmla="val 32300"/>
              <a:gd name="adj2" fmla="val 50000"/>
            </a:avLst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/>
          <p:cNvSpPr txBox="1"/>
          <p:nvPr/>
        </p:nvSpPr>
        <p:spPr>
          <a:xfrm>
            <a:off x="7257126" y="3323143"/>
            <a:ext cx="13643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/>
              <a:t>Scanning access</a:t>
            </a:r>
            <a:endParaRPr lang="en-GB" sz="2400" b="1" dirty="0"/>
          </a:p>
        </p:txBody>
      </p:sp>
      <p:sp>
        <p:nvSpPr>
          <p:cNvPr id="15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2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14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fr-FR" dirty="0" err="1"/>
              <a:t>Mantid</a:t>
            </a:r>
            <a:r>
              <a:rPr lang="fr-FR" dirty="0"/>
              <a:t> data </a:t>
            </a:r>
            <a:r>
              <a:rPr lang="fr-FR" dirty="0" err="1"/>
              <a:t>reduction</a:t>
            </a:r>
            <a:r>
              <a:rPr lang="fr-FR" dirty="0"/>
              <a:t> for ILL instruments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5460" y="1128286"/>
            <a:ext cx="812690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 smtClean="0"/>
              <a:t>  Initial ILL </a:t>
            </a:r>
            <a:r>
              <a:rPr lang="en-US" sz="2400" dirty="0" err="1" smtClean="0"/>
              <a:t>Mantid</a:t>
            </a:r>
            <a:r>
              <a:rPr lang="en-US" sz="2400" dirty="0" smtClean="0"/>
              <a:t> algorithms were available </a:t>
            </a:r>
          </a:p>
          <a:p>
            <a:r>
              <a:rPr lang="en-US" sz="2400" dirty="0" smtClean="0"/>
              <a:t>    ( loaders, instrument definitions, workflow algorithms )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Data Reduction scripts written in Python</a:t>
            </a:r>
          </a:p>
          <a:p>
            <a:r>
              <a:rPr lang="en-US" sz="2400" dirty="0" smtClean="0"/>
              <a:t>    often consisting of several algorithms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One instrument responsible per technique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Weekly meetings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Team development</a:t>
            </a:r>
          </a:p>
          <a:p>
            <a:r>
              <a:rPr lang="en-US" sz="2400" dirty="0" smtClean="0"/>
              <a:t>    e.g. for Backscattering and Time-of-Flight instruments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  </a:t>
            </a:r>
            <a:r>
              <a:rPr lang="en-US" sz="2400" dirty="0" err="1" smtClean="0"/>
              <a:t>Mantid</a:t>
            </a:r>
            <a:r>
              <a:rPr lang="en-US" sz="2400" dirty="0" smtClean="0"/>
              <a:t> training ( e.g. for Time-of-Flight instrument scientists 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069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25461" y="905630"/>
            <a:ext cx="8727371" cy="3643510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Helper class for scanning workspace construction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Scanning Workspace Builder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24/04/2017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544017" y="1610657"/>
            <a:ext cx="8334333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ScanningWorkspaceBuilder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nDetectors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nTimeIndexes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size_t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nBins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 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void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setInstrument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shared_ptr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Instrument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instrument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void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setTimeRanges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vector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pair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DateAndTime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DateAndTime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&gt;&gt; &amp;</a:t>
            </a:r>
            <a:r>
              <a:rPr lang="en-GB" sz="1400" dirty="0" err="1" smtClean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timeRanges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);</a:t>
            </a:r>
            <a:endParaRPr lang="en-GB" sz="1400" dirty="0" smtClean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void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setTimeRanges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err="1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DateAndTime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&amp;</a:t>
            </a:r>
            <a:r>
              <a:rPr lang="en-GB" sz="1400" dirty="0" err="1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startTime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, </a:t>
            </a:r>
            <a:r>
              <a:rPr lang="en-GB" sz="1400" dirty="0" err="1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const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vector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double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durations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);</a:t>
            </a:r>
          </a:p>
          <a:p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void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setPositions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vector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vector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V3D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positions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void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setRotations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(v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ector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vector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Quat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&gt;&gt; &amp;</a:t>
            </a:r>
            <a:r>
              <a:rPr lang="en-GB" sz="1400" dirty="0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rotations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void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setInstrumentAngles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</a:t>
            </a:r>
            <a:r>
              <a:rPr lang="en-GB" sz="1400" dirty="0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vector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&lt;</a:t>
            </a:r>
            <a:r>
              <a:rPr lang="en-GB" sz="1400" dirty="0" smtClean="0">
                <a:solidFill>
                  <a:srgbClr val="0000FF"/>
                </a:solidFill>
                <a:latin typeface="Consolas"/>
                <a:ea typeface="Times New Roman"/>
                <a:cs typeface="Consolas"/>
              </a:rPr>
              <a:t>double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&gt; &amp;</a:t>
            </a:r>
            <a:r>
              <a:rPr lang="en-GB" sz="1400" dirty="0" err="1">
                <a:solidFill>
                  <a:srgbClr val="808080"/>
                </a:solidFill>
                <a:latin typeface="Consolas"/>
                <a:ea typeface="Times New Roman"/>
                <a:cs typeface="Consolas"/>
              </a:rPr>
              <a:t>instrumentAngles</a:t>
            </a:r>
            <a:r>
              <a:rPr lang="en-GB" sz="1400" dirty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);</a:t>
            </a:r>
            <a:endParaRPr lang="en-GB" sz="1400" dirty="0">
              <a:latin typeface="Arial"/>
              <a:ea typeface="Times New Roman"/>
              <a:cs typeface="Times New Roman"/>
            </a:endParaRPr>
          </a:p>
          <a:p>
            <a:endParaRPr lang="en-GB" sz="1400" dirty="0" smtClean="0">
              <a:solidFill>
                <a:srgbClr val="0000FF"/>
              </a:solidFill>
              <a:latin typeface="Consolas"/>
              <a:ea typeface="Times New Roman"/>
              <a:cs typeface="Consolas"/>
            </a:endParaRPr>
          </a:p>
          <a:p>
            <a:pPr hangingPunct="0">
              <a:spcAft>
                <a:spcPts val="0"/>
              </a:spcAft>
            </a:pPr>
            <a:r>
              <a:rPr lang="en-GB" sz="1400" dirty="0" err="1" smtClean="0">
                <a:solidFill>
                  <a:srgbClr val="2B91AF"/>
                </a:solidFill>
                <a:latin typeface="Consolas"/>
                <a:ea typeface="Times New Roman"/>
                <a:cs typeface="Consolas"/>
              </a:rPr>
              <a:t>MatrixWorkspace_sptr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 </a:t>
            </a:r>
            <a:r>
              <a:rPr lang="en-GB" sz="1400" dirty="0" err="1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buildWorkspace</a:t>
            </a:r>
            <a:r>
              <a:rPr lang="en-GB" sz="1400" dirty="0" smtClean="0">
                <a:solidFill>
                  <a:srgbClr val="000000"/>
                </a:solidFill>
                <a:latin typeface="Consolas"/>
                <a:ea typeface="Times New Roman"/>
                <a:cs typeface="Consolas"/>
              </a:rPr>
              <a:t>();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705600" y="4119997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⚠</a:t>
            </a:r>
            <a:r>
              <a:rPr lang="en-GB" sz="1200" dirty="0">
                <a:solidFill>
                  <a:srgbClr val="C00000"/>
                </a:solidFill>
              </a:rPr>
              <a:t> </a:t>
            </a:r>
            <a:r>
              <a:rPr lang="en-GB" dirty="0" smtClean="0">
                <a:solidFill>
                  <a:srgbClr val="C00000"/>
                </a:solidFill>
              </a:rPr>
              <a:t>Work in </a:t>
            </a:r>
            <a:r>
              <a:rPr lang="en-GB" dirty="0" err="1" smtClean="0">
                <a:solidFill>
                  <a:srgbClr val="C00000"/>
                </a:solidFill>
              </a:rPr>
              <a:t>progresss</a:t>
            </a:r>
            <a:r>
              <a:rPr lang="en-GB" dirty="0" smtClean="0">
                <a:solidFill>
                  <a:srgbClr val="C00000"/>
                </a:solidFill>
              </a:rPr>
              <a:t>!</a:t>
            </a:r>
            <a:endParaRPr lang="en-GB" dirty="0">
              <a:solidFill>
                <a:srgbClr val="C0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570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32719" y="4056741"/>
            <a:ext cx="8720112" cy="406401"/>
          </a:xfrm>
        </p:spPr>
        <p:txBody>
          <a:bodyPr/>
          <a:lstStyle/>
          <a:p>
            <a:pPr marL="0" indent="0" algn="ctr">
              <a:buNone/>
            </a:pPr>
            <a:r>
              <a:rPr lang="en-GB" sz="2000" dirty="0" smtClean="0"/>
              <a:t>See </a:t>
            </a:r>
            <a:r>
              <a:rPr lang="en-GB" sz="2000" dirty="0">
                <a:hlinkClick r:id="rId2"/>
              </a:rPr>
              <a:t>https://</a:t>
            </a:r>
            <a:r>
              <a:rPr lang="en-GB" sz="2000" dirty="0" smtClean="0">
                <a:hlinkClick r:id="rId2"/>
              </a:rPr>
              <a:t>github.com/mantidproject/mantid/tree/d2b_loading</a:t>
            </a:r>
            <a:r>
              <a:rPr lang="en-GB" sz="2000" dirty="0" smtClean="0"/>
              <a:t> </a:t>
            </a:r>
            <a:endParaRPr lang="en-GB" sz="2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D2B Loaded Workspace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24/04/2017</a:t>
            </a:r>
            <a:endParaRPr lang="fr-FR" dirty="0"/>
          </a:p>
        </p:txBody>
      </p:sp>
      <p:pic>
        <p:nvPicPr>
          <p:cNvPr id="1026" name="Picture 2" descr="C:\Users\busi\Documents\Bastille\SINE2020 Workshop\time_inde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593" y="1104718"/>
            <a:ext cx="7577398" cy="289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955143" y="1315356"/>
            <a:ext cx="856344" cy="2648857"/>
          </a:xfrm>
          <a:prstGeom prst="rect">
            <a:avLst/>
          </a:prstGeom>
          <a:gradFill>
            <a:gsLst>
              <a:gs pos="0">
                <a:srgbClr val="00B050">
                  <a:alpha val="25000"/>
                </a:srgbClr>
              </a:gs>
              <a:gs pos="100000">
                <a:srgbClr val="92D050">
                  <a:alpha val="25000"/>
                </a:srgb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0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04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25461" y="1057474"/>
            <a:ext cx="8727371" cy="3266694"/>
          </a:xfrm>
        </p:spPr>
        <p:txBody>
          <a:bodyPr/>
          <a:lstStyle/>
          <a:p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DetectorInfo</a:t>
            </a:r>
            <a:r>
              <a:rPr lang="en-GB" dirty="0" smtClean="0"/>
              <a:t> and </a:t>
            </a: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SpectrumInfo</a:t>
            </a:r>
            <a:r>
              <a:rPr lang="en-GB" dirty="0" smtClean="0"/>
              <a:t> implemented in </a:t>
            </a:r>
            <a:r>
              <a:rPr lang="en-GB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MantidAPI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– currently these wrap the ‘real’ </a:t>
            </a:r>
            <a:r>
              <a:rPr lang="en-GB" b="1" dirty="0" smtClean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*Info 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classes and provide time indexed access</a:t>
            </a:r>
          </a:p>
          <a:p>
            <a:r>
              <a:rPr lang="en-GB" b="1" dirty="0" err="1" smtClean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getDetector</a:t>
            </a:r>
            <a:r>
              <a:rPr lang="en-GB" b="1" dirty="0" smtClean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() 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methods for </a:t>
            </a:r>
            <a:r>
              <a:rPr lang="en-GB" b="1" dirty="0" err="1" smtClean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MatrixWorkspace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and </a:t>
            </a:r>
            <a:r>
              <a:rPr lang="en-GB" b="1" dirty="0" smtClean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Instrument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refactored in most of </a:t>
            </a:r>
            <a:r>
              <a:rPr lang="en-GB" dirty="0" err="1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Mantid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– thanks to maintenance effort</a:t>
            </a:r>
          </a:p>
          <a:p>
            <a:r>
              <a:rPr lang="en-GB" b="1" dirty="0" err="1" smtClean="0">
                <a:latin typeface="Courier New" panose="02070309020205020404" pitchFamily="49" charset="0"/>
                <a:ea typeface="Verdana" panose="020B0604030504040204" pitchFamily="34" charset="0"/>
                <a:cs typeface="Courier New" panose="02070309020205020404" pitchFamily="49" charset="0"/>
              </a:rPr>
              <a:t>ScanningWorkspaceBuilder</a:t>
            </a:r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nearly complete</a:t>
            </a:r>
          </a:p>
          <a:p>
            <a:r>
              <a:rPr lang="en-GB" dirty="0" smtClean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D2B loader in progress – basic construction working</a:t>
            </a:r>
            <a:endParaRPr lang="en-GB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Current Status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24/04/2017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8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538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25460" y="999972"/>
            <a:ext cx="8727371" cy="3266694"/>
          </a:xfrm>
        </p:spPr>
        <p:txBody>
          <a:bodyPr/>
          <a:lstStyle/>
          <a:p>
            <a:r>
              <a:rPr lang="en-GB" sz="2200" dirty="0"/>
              <a:t>Saving/Loading to </a:t>
            </a:r>
            <a:r>
              <a:rPr lang="en-GB" sz="2200" dirty="0" err="1"/>
              <a:t>Mantid</a:t>
            </a:r>
            <a:r>
              <a:rPr lang="en-GB" sz="2200" dirty="0"/>
              <a:t> </a:t>
            </a:r>
            <a:r>
              <a:rPr lang="en-GB" sz="2200" dirty="0" err="1"/>
              <a:t>NeXus</a:t>
            </a:r>
            <a:r>
              <a:rPr lang="en-GB" sz="2200" dirty="0"/>
              <a:t> format – need to save and load </a:t>
            </a:r>
            <a:r>
              <a:rPr lang="en-GB" sz="2200" dirty="0" smtClean="0"/>
              <a:t>the </a:t>
            </a:r>
            <a:r>
              <a:rPr lang="en-GB" sz="2200" dirty="0"/>
              <a:t>time indexing </a:t>
            </a:r>
            <a:r>
              <a:rPr lang="en-GB" sz="2200" dirty="0" smtClean="0"/>
              <a:t>information</a:t>
            </a:r>
          </a:p>
          <a:p>
            <a:r>
              <a:rPr lang="en-GB" sz="2200" dirty="0" smtClean="0"/>
              <a:t>Instrument View – see instrument view for each time index or a combined view</a:t>
            </a:r>
          </a:p>
          <a:p>
            <a:r>
              <a:rPr lang="en-GB" sz="2200" dirty="0" smtClean="0"/>
              <a:t>Testing within a workflow – making algorithms that work with detectors aware of time indexing</a:t>
            </a:r>
          </a:p>
          <a:p>
            <a:r>
              <a:rPr lang="en-GB" sz="2200" dirty="0" smtClean="0"/>
              <a:t>Testing with other ILL instruments</a:t>
            </a:r>
          </a:p>
          <a:p>
            <a:r>
              <a:rPr lang="en-GB" sz="2200" dirty="0" smtClean="0"/>
              <a:t>Future work planned by ESS on Instrument 2.0 – for example </a:t>
            </a:r>
            <a:r>
              <a:rPr lang="en-GB" sz="2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ComponentInfo</a:t>
            </a:r>
            <a:endParaRPr lang="en-GB" sz="2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dirty="0" smtClean="0"/>
              <a:t>Future Work</a:t>
            </a:r>
            <a:endParaRPr lang="en-GB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en-GB" dirty="0"/>
              <a:t>24/04/2017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8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94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225460" y="1326479"/>
            <a:ext cx="8727371" cy="3266694"/>
          </a:xfrm>
        </p:spPr>
        <p:txBody>
          <a:bodyPr/>
          <a:lstStyle/>
          <a:p>
            <a:r>
              <a:rPr lang="fr-FR" sz="2800" dirty="0"/>
              <a:t> </a:t>
            </a:r>
            <a:r>
              <a:rPr lang="fr-FR" sz="2800" dirty="0" err="1" smtClean="0"/>
              <a:t>Overview</a:t>
            </a:r>
            <a:r>
              <a:rPr lang="fr-FR" sz="2800" dirty="0" smtClean="0"/>
              <a:t> of </a:t>
            </a:r>
            <a:r>
              <a:rPr lang="fr-FR" sz="2800" dirty="0" err="1" smtClean="0"/>
              <a:t>Mantid</a:t>
            </a:r>
            <a:r>
              <a:rPr lang="fr-FR" sz="2800" dirty="0" smtClean="0"/>
              <a:t> at the ILL </a:t>
            </a:r>
          </a:p>
          <a:p>
            <a:r>
              <a:rPr lang="fr-FR" sz="2800" dirty="0"/>
              <a:t> </a:t>
            </a:r>
            <a:r>
              <a:rPr lang="fr-FR" sz="2800" dirty="0" err="1" smtClean="0"/>
              <a:t>Current</a:t>
            </a:r>
            <a:r>
              <a:rPr lang="fr-FR" sz="2800" dirty="0" smtClean="0"/>
              <a:t> </a:t>
            </a:r>
            <a:r>
              <a:rPr lang="fr-FR" sz="2800" dirty="0" err="1" smtClean="0"/>
              <a:t>status</a:t>
            </a:r>
            <a:r>
              <a:rPr lang="fr-FR" sz="2800" dirty="0" smtClean="0"/>
              <a:t> and future plans</a:t>
            </a:r>
          </a:p>
          <a:p>
            <a:r>
              <a:rPr lang="fr-FR" sz="2800" dirty="0"/>
              <a:t> </a:t>
            </a:r>
            <a:r>
              <a:rPr lang="fr-FR" sz="2800" dirty="0" err="1" smtClean="0"/>
              <a:t>Backscattering</a:t>
            </a:r>
            <a:r>
              <a:rPr lang="fr-FR" sz="2800" dirty="0" smtClean="0"/>
              <a:t> </a:t>
            </a:r>
            <a:r>
              <a:rPr lang="fr-FR" sz="2800" dirty="0" err="1" smtClean="0"/>
              <a:t>reduction</a:t>
            </a:r>
            <a:r>
              <a:rPr lang="fr-FR" sz="2800" dirty="0" smtClean="0"/>
              <a:t> (</a:t>
            </a:r>
            <a:r>
              <a:rPr lang="fr-FR" sz="2800" i="1" dirty="0" smtClean="0">
                <a:solidFill>
                  <a:schemeClr val="accent2"/>
                </a:solidFill>
              </a:rPr>
              <a:t>Gagik</a:t>
            </a:r>
            <a:r>
              <a:rPr lang="fr-FR" sz="2800" dirty="0" smtClean="0"/>
              <a:t>)</a:t>
            </a:r>
          </a:p>
          <a:p>
            <a:r>
              <a:rPr lang="fr-FR" sz="2800" dirty="0"/>
              <a:t> </a:t>
            </a:r>
            <a:r>
              <a:rPr lang="en-US" sz="2800" noProof="1" smtClean="0"/>
              <a:t>Time-of-flight</a:t>
            </a:r>
            <a:r>
              <a:rPr lang="fr-FR" sz="2800" dirty="0" smtClean="0"/>
              <a:t> </a:t>
            </a:r>
            <a:r>
              <a:rPr lang="fr-FR" sz="2800" dirty="0" err="1" smtClean="0"/>
              <a:t>spectroscopy</a:t>
            </a:r>
            <a:r>
              <a:rPr lang="fr-FR" sz="2800" dirty="0" smtClean="0"/>
              <a:t> (</a:t>
            </a:r>
            <a:r>
              <a:rPr lang="fr-FR" sz="2800" i="1" dirty="0" err="1" smtClean="0">
                <a:solidFill>
                  <a:schemeClr val="accent2"/>
                </a:solidFill>
              </a:rPr>
              <a:t>Antti</a:t>
            </a:r>
            <a:r>
              <a:rPr lang="fr-FR" sz="2800" dirty="0" smtClean="0"/>
              <a:t>)</a:t>
            </a:r>
          </a:p>
          <a:p>
            <a:r>
              <a:rPr lang="fr-FR" sz="2800" dirty="0"/>
              <a:t> </a:t>
            </a:r>
            <a:r>
              <a:rPr lang="fr-FR" sz="2800" dirty="0" smtClean="0"/>
              <a:t>Scanning instruments (</a:t>
            </a:r>
            <a:r>
              <a:rPr lang="fr-FR" sz="2800" i="1" dirty="0" smtClean="0">
                <a:solidFill>
                  <a:schemeClr val="accent2"/>
                </a:solidFill>
              </a:rPr>
              <a:t>Ian</a:t>
            </a:r>
            <a:r>
              <a:rPr lang="fr-FR" sz="2800" dirty="0" smtClean="0"/>
              <a:t>)</a:t>
            </a:r>
          </a:p>
          <a:p>
            <a:endParaRPr lang="fr-FR" sz="3200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sp>
        <p:nvSpPr>
          <p:cNvPr id="12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14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sp>
        <p:nvSpPr>
          <p:cNvPr id="6" name="Right Brace 5"/>
          <p:cNvSpPr/>
          <p:nvPr/>
        </p:nvSpPr>
        <p:spPr>
          <a:xfrm>
            <a:off x="6507125" y="1453116"/>
            <a:ext cx="411127" cy="82933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984985" y="1573618"/>
            <a:ext cx="171244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(</a:t>
            </a:r>
            <a:r>
              <a:rPr lang="fr-FR" sz="2800" i="1" dirty="0">
                <a:solidFill>
                  <a:schemeClr val="accent2"/>
                </a:solidFill>
                <a:latin typeface="Verdana" charset="0"/>
                <a:ea typeface="Verdana" charset="0"/>
                <a:cs typeface="Verdana" charset="0"/>
              </a:rPr>
              <a:t>Verena</a:t>
            </a:r>
            <a:r>
              <a:rPr lang="fr-FR" sz="2800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03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5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>
              <a:buNone/>
            </a:pPr>
            <a:endParaRPr lang="fr-FR" sz="1800" dirty="0" smtClean="0"/>
          </a:p>
          <a:p>
            <a:pPr>
              <a:buNone/>
            </a:pPr>
            <a:endParaRPr lang="fr-FR" sz="1800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smtClean="0"/>
              <a:t>First instruments</a:t>
            </a:r>
            <a:endParaRPr lang="fr-FR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5996290"/>
              </p:ext>
            </p:extLst>
          </p:nvPr>
        </p:nvGraphicFramePr>
        <p:xfrm>
          <a:off x="306866" y="1639012"/>
          <a:ext cx="8530268" cy="186547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32567"/>
                <a:gridCol w="1955922"/>
                <a:gridCol w="2309212"/>
                <a:gridCol w="2132567"/>
              </a:tblGrid>
              <a:tr h="585316">
                <a:tc>
                  <a:txBody>
                    <a:bodyPr/>
                    <a:lstStyle/>
                    <a:p>
                      <a:r>
                        <a:rPr lang="en-US" dirty="0" smtClean="0"/>
                        <a:t>Technique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Mantid</a:t>
                      </a:r>
                      <a:r>
                        <a:rPr lang="en-US" dirty="0" smtClean="0"/>
                        <a:t> release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2017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ILL cycle 2017</a:t>
                      </a:r>
                      <a:endParaRPr lang="en-US" dirty="0"/>
                    </a:p>
                  </a:txBody>
                  <a:tcPr/>
                </a:tc>
              </a:tr>
              <a:tr h="585316">
                <a:tc>
                  <a:txBody>
                    <a:bodyPr/>
                    <a:lstStyle/>
                    <a:p>
                      <a:r>
                        <a:rPr lang="en-US" dirty="0" smtClean="0"/>
                        <a:t>Backscattering</a:t>
                      </a:r>
                    </a:p>
                    <a:p>
                      <a:r>
                        <a:rPr lang="en-US" dirty="0" smtClean="0"/>
                        <a:t>Spectroscopy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In16b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3.9, Feb 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Jan 19 – March 8</a:t>
                      </a:r>
                      <a:endParaRPr lang="en-US" dirty="0"/>
                    </a:p>
                  </a:txBody>
                  <a:tcPr/>
                </a:tc>
              </a:tr>
              <a:tr h="585316">
                <a:tc>
                  <a:txBody>
                    <a:bodyPr/>
                    <a:lstStyle/>
                    <a:p>
                      <a:r>
                        <a:rPr lang="en-US" dirty="0" smtClean="0"/>
                        <a:t>Time-of-Flight</a:t>
                      </a:r>
                    </a:p>
                    <a:p>
                      <a:r>
                        <a:rPr lang="en-US" dirty="0" smtClean="0"/>
                        <a:t>Spectroscopy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In4, In5, In6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3.10, June 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1 – Oct 18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06866" y="4021282"/>
            <a:ext cx="6605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Development completed, minor changes and continuous verification</a:t>
            </a:r>
            <a:endParaRPr lang="en-US" dirty="0"/>
          </a:p>
        </p:txBody>
      </p:sp>
      <p:sp>
        <p:nvSpPr>
          <p:cNvPr id="12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</p:spPr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14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08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 smtClean="0"/>
              <a:t>Current</a:t>
            </a:r>
            <a:r>
              <a:rPr lang="fr-FR" dirty="0" smtClean="0"/>
              <a:t> </a:t>
            </a:r>
            <a:r>
              <a:rPr lang="fr-FR" dirty="0" err="1" smtClean="0"/>
              <a:t>development</a:t>
            </a:r>
            <a:endParaRPr lang="fr-FR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249657"/>
              </p:ext>
            </p:extLst>
          </p:nvPr>
        </p:nvGraphicFramePr>
        <p:xfrm>
          <a:off x="306866" y="1150718"/>
          <a:ext cx="8530268" cy="2682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81707"/>
                <a:gridCol w="2389909"/>
                <a:gridCol w="2226085"/>
                <a:gridCol w="2132567"/>
              </a:tblGrid>
              <a:tr h="585316">
                <a:tc>
                  <a:txBody>
                    <a:bodyPr/>
                    <a:lstStyle/>
                    <a:p>
                      <a:r>
                        <a:rPr lang="en-US" dirty="0" smtClean="0"/>
                        <a:t>Technique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Mantid</a:t>
                      </a:r>
                      <a:r>
                        <a:rPr lang="en-US" dirty="0" smtClean="0"/>
                        <a:t> release 2017</a:t>
                      </a:r>
                    </a:p>
                    <a:p>
                      <a:r>
                        <a:rPr lang="en-US" dirty="0" smtClean="0"/>
                        <a:t>(partially)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ILL cycle 2017</a:t>
                      </a:r>
                      <a:endParaRPr lang="en-US" dirty="0"/>
                    </a:p>
                  </a:txBody>
                  <a:tcPr/>
                </a:tc>
              </a:tr>
              <a:tr h="58531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Reflectometers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D17</a:t>
                      </a:r>
                    </a:p>
                    <a:p>
                      <a:r>
                        <a:rPr lang="en-US" sz="1600" dirty="0" smtClean="0"/>
                        <a:t>Time-of-Flight</a:t>
                      </a:r>
                      <a:r>
                        <a:rPr lang="en-US" sz="1600" baseline="0" dirty="0" smtClean="0"/>
                        <a:t> / monochromatic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sz="1600" baseline="0" dirty="0" smtClean="0"/>
                        <a:t>, </a:t>
                      </a:r>
                    </a:p>
                    <a:p>
                      <a:r>
                        <a:rPr lang="en-US" sz="1600" baseline="0" dirty="0" err="1" smtClean="0"/>
                        <a:t>polarised</a:t>
                      </a:r>
                      <a:r>
                        <a:rPr lang="en-US" sz="1600" baseline="0" dirty="0" smtClean="0"/>
                        <a:t> / un-</a:t>
                      </a:r>
                      <a:r>
                        <a:rPr lang="en-US" sz="1600" baseline="0" dirty="0" err="1" smtClean="0"/>
                        <a:t>polarised</a:t>
                      </a:r>
                      <a:endParaRPr lang="en-US" sz="1600" dirty="0" smtClean="0"/>
                    </a:p>
                    <a:p>
                      <a:r>
                        <a:rPr lang="en-US" dirty="0" smtClean="0"/>
                        <a:t>Figaro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3.10, June 12</a:t>
                      </a:r>
                    </a:p>
                    <a:p>
                      <a:endParaRPr lang="en-US" sz="1600" dirty="0" smtClean="0"/>
                    </a:p>
                    <a:p>
                      <a:endParaRPr lang="en-US" sz="1600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3.10, June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1 – Oct 18</a:t>
                      </a:r>
                    </a:p>
                    <a:p>
                      <a:endParaRPr lang="en-US" sz="1600" dirty="0" smtClean="0"/>
                    </a:p>
                    <a:p>
                      <a:endParaRPr lang="en-US" sz="1600" dirty="0" smtClean="0"/>
                    </a:p>
                    <a:p>
                      <a:endParaRPr lang="en-US" dirty="0" smtClean="0"/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Nov 3 – Dec 21</a:t>
                      </a:r>
                    </a:p>
                  </a:txBody>
                  <a:tcPr/>
                </a:tc>
              </a:tr>
              <a:tr h="585316">
                <a:tc>
                  <a:txBody>
                    <a:bodyPr/>
                    <a:lstStyle/>
                    <a:p>
                      <a:r>
                        <a:rPr lang="en-US" dirty="0" smtClean="0"/>
                        <a:t>Powder </a:t>
                      </a:r>
                      <a:r>
                        <a:rPr lang="en-US" dirty="0" err="1" smtClean="0"/>
                        <a:t>Diffractometers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D1B, </a:t>
                      </a:r>
                      <a:r>
                        <a:rPr lang="en-US" baseline="0" dirty="0" smtClean="0"/>
                        <a:t>D20,</a:t>
                      </a:r>
                    </a:p>
                    <a:p>
                      <a:r>
                        <a:rPr lang="en-US" dirty="0" smtClean="0"/>
                        <a:t>D2B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dirty="0" smtClean="0"/>
                        <a:t>,</a:t>
                      </a:r>
                      <a:r>
                        <a:rPr lang="en-US" baseline="0" dirty="0" smtClean="0"/>
                        <a:t> D4C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3.10, June 12</a:t>
                      </a:r>
                    </a:p>
                    <a:p>
                      <a:r>
                        <a:rPr lang="en-US" dirty="0" smtClean="0"/>
                        <a:t>3.11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Sept 1 – Oct 18</a:t>
                      </a:r>
                    </a:p>
                    <a:p>
                      <a:r>
                        <a:rPr lang="en-US" dirty="0" smtClean="0"/>
                        <a:t>Nov</a:t>
                      </a:r>
                      <a:r>
                        <a:rPr lang="en-US" baseline="0" dirty="0" smtClean="0"/>
                        <a:t> 3 – Dec 21</a:t>
                      </a: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65980" y="4390614"/>
            <a:ext cx="2050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rgbClr val="FF0000"/>
                </a:solidFill>
              </a:rPr>
              <a:t>* </a:t>
            </a:r>
            <a:r>
              <a:rPr lang="fr-FR" dirty="0" err="1" smtClean="0">
                <a:solidFill>
                  <a:srgbClr val="FF0000"/>
                </a:solidFill>
              </a:rPr>
              <a:t>Moving</a:t>
            </a:r>
            <a:r>
              <a:rPr lang="fr-FR" dirty="0" smtClean="0">
                <a:solidFill>
                  <a:srgbClr val="FF0000"/>
                </a:solidFill>
              </a:rPr>
              <a:t> detectors 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6866" y="4021282"/>
            <a:ext cx="846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Instrument definitions and loaders completed, reduction workflows (Python) in progress</a:t>
            </a:r>
            <a:endParaRPr lang="en-US" dirty="0"/>
          </a:p>
        </p:txBody>
      </p:sp>
      <p:sp>
        <p:nvSpPr>
          <p:cNvPr id="9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</p:spPr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12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86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smtClean="0"/>
              <a:t>Future </a:t>
            </a:r>
            <a:r>
              <a:rPr lang="fr-FR" dirty="0" err="1" smtClean="0"/>
              <a:t>development</a:t>
            </a:r>
            <a:endParaRPr lang="fr-FR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7225497"/>
              </p:ext>
            </p:extLst>
          </p:nvPr>
        </p:nvGraphicFramePr>
        <p:xfrm>
          <a:off x="350192" y="1079289"/>
          <a:ext cx="8477905" cy="302871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36551"/>
                <a:gridCol w="2973464"/>
                <a:gridCol w="2867890"/>
              </a:tblGrid>
              <a:tr h="559830">
                <a:tc>
                  <a:txBody>
                    <a:bodyPr/>
                    <a:lstStyle/>
                    <a:p>
                      <a:r>
                        <a:rPr lang="en-US" dirty="0" smtClean="0"/>
                        <a:t>Technique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Instruments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Dates</a:t>
                      </a:r>
                      <a:endParaRPr lang="en-US" dirty="0"/>
                    </a:p>
                  </a:txBody>
                  <a:tcPr/>
                </a:tc>
              </a:tr>
              <a:tr h="612210">
                <a:tc>
                  <a:txBody>
                    <a:bodyPr/>
                    <a:lstStyle/>
                    <a:p>
                      <a:r>
                        <a:rPr lang="en-US" dirty="0" smtClean="0"/>
                        <a:t>Large-scale structure </a:t>
                      </a:r>
                      <a:r>
                        <a:rPr lang="en-US" dirty="0" err="1" smtClean="0"/>
                        <a:t>diffractometers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SANS D11, D22, D33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 of 2017 – June 2018</a:t>
                      </a:r>
                      <a:endParaRPr lang="en-US" dirty="0"/>
                    </a:p>
                  </a:txBody>
                  <a:tcPr/>
                </a:tc>
              </a:tr>
              <a:tr h="874585">
                <a:tc>
                  <a:txBody>
                    <a:bodyPr/>
                    <a:lstStyle/>
                    <a:p>
                      <a:r>
                        <a:rPr lang="en-US" dirty="0" smtClean="0"/>
                        <a:t>Custom graphical</a:t>
                      </a:r>
                      <a:r>
                        <a:rPr lang="en-US" baseline="0" dirty="0" smtClean="0"/>
                        <a:t> user interfaces</a:t>
                      </a:r>
                      <a:endParaRPr lang="en-US" sz="1600" baseline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Time-of-Flight</a:t>
                      </a:r>
                    </a:p>
                    <a:p>
                      <a:r>
                        <a:rPr lang="en-US" dirty="0" err="1" smtClean="0"/>
                        <a:t>Reflectometers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 of Dec 2017</a:t>
                      </a:r>
                      <a:endParaRPr lang="en-US" dirty="0"/>
                    </a:p>
                  </a:txBody>
                  <a:tcPr/>
                </a:tc>
              </a:tr>
              <a:tr h="874585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Liquid,</a:t>
                      </a:r>
                      <a:r>
                        <a:rPr lang="en-US" sz="1800" baseline="0" dirty="0" smtClean="0"/>
                        <a:t> polarized</a:t>
                      </a:r>
                      <a:r>
                        <a:rPr lang="en-US" sz="1800" dirty="0" smtClean="0"/>
                        <a:t> </a:t>
                      </a:r>
                      <a:r>
                        <a:rPr lang="en-US" sz="1800" dirty="0" err="1" smtClean="0"/>
                        <a:t>diffractometers</a:t>
                      </a:r>
                      <a:r>
                        <a:rPr lang="en-US" sz="1800" dirty="0" smtClean="0"/>
                        <a:t>, spectrometers and</a:t>
                      </a:r>
                      <a:r>
                        <a:rPr lang="en-US" sz="1800" baseline="0" dirty="0" smtClean="0"/>
                        <a:t> o</a:t>
                      </a:r>
                      <a:r>
                        <a:rPr lang="en-US" sz="1800" dirty="0" smtClean="0"/>
                        <a:t>thers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D4,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D7,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SALSA</a:t>
                      </a:r>
                    </a:p>
                    <a:p>
                      <a:r>
                        <a:rPr lang="en-US" baseline="0" dirty="0" smtClean="0"/>
                        <a:t>Lagrange, D16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 of Dec 2018</a:t>
                      </a:r>
                    </a:p>
                    <a:p>
                      <a:r>
                        <a:rPr lang="en-US" dirty="0" smtClean="0"/>
                        <a:t>May 2019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</p:spPr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11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443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4462718" y="811055"/>
            <a:ext cx="4681282" cy="3956208"/>
          </a:xfrm>
        </p:spPr>
        <p:txBody>
          <a:bodyPr/>
          <a:lstStyle/>
          <a:p>
            <a:pPr>
              <a:buNone/>
            </a:pPr>
            <a:r>
              <a:rPr lang="fr-FR" sz="1800" dirty="0" err="1" smtClean="0"/>
              <a:t>Example</a:t>
            </a:r>
            <a:r>
              <a:rPr lang="fr-FR" sz="1800" dirty="0" smtClean="0"/>
              <a:t> prototype GUI (</a:t>
            </a:r>
            <a:r>
              <a:rPr lang="fr-FR" sz="1800" i="1" dirty="0" err="1" smtClean="0">
                <a:solidFill>
                  <a:schemeClr val="accent2"/>
                </a:solidFill>
              </a:rPr>
              <a:t>PyQt</a:t>
            </a:r>
            <a:r>
              <a:rPr lang="fr-FR" sz="1800" dirty="0" smtClean="0"/>
              <a:t>)</a:t>
            </a:r>
          </a:p>
          <a:p>
            <a:pPr>
              <a:buNone/>
            </a:pPr>
            <a:r>
              <a:rPr lang="fr-FR" sz="1800" dirty="0" smtClean="0"/>
              <a:t>Will </a:t>
            </a:r>
            <a:r>
              <a:rPr lang="fr-FR" sz="1800" dirty="0" err="1" smtClean="0"/>
              <a:t>be</a:t>
            </a:r>
            <a:r>
              <a:rPr lang="fr-FR" sz="1800" dirty="0" smtClean="0"/>
              <a:t> </a:t>
            </a:r>
            <a:r>
              <a:rPr lang="fr-FR" sz="1800" dirty="0" err="1" smtClean="0"/>
              <a:t>based</a:t>
            </a:r>
            <a:r>
              <a:rPr lang="fr-FR" sz="1800" dirty="0" smtClean="0"/>
              <a:t> on </a:t>
            </a:r>
            <a:r>
              <a:rPr lang="fr-FR" sz="1800" i="1" dirty="0" err="1" smtClean="0">
                <a:solidFill>
                  <a:schemeClr val="accent2"/>
                </a:solidFill>
              </a:rPr>
              <a:t>DataProcessor</a:t>
            </a:r>
            <a:r>
              <a:rPr lang="fr-FR" sz="1800" dirty="0"/>
              <a:t> </a:t>
            </a:r>
            <a:r>
              <a:rPr lang="fr-FR" sz="1800" dirty="0" smtClean="0"/>
              <a:t>widget</a:t>
            </a:r>
          </a:p>
          <a:p>
            <a:pPr>
              <a:buNone/>
            </a:pPr>
            <a:endParaRPr lang="fr-FR" sz="1800" dirty="0" smtClean="0"/>
          </a:p>
          <a:p>
            <a:pPr>
              <a:buNone/>
            </a:pPr>
            <a:r>
              <a:rPr lang="fr-FR" sz="1800" dirty="0" smtClean="0"/>
              <a:t>Data Handling</a:t>
            </a:r>
            <a:endParaRPr lang="fr-FR" sz="1800" dirty="0" smtClean="0">
              <a:latin typeface="+mj-lt"/>
            </a:endParaRPr>
          </a:p>
          <a:p>
            <a:r>
              <a:rPr lang="fr-FR" sz="1800" dirty="0" smtClean="0">
                <a:latin typeface="+mj-lt"/>
              </a:rPr>
              <a:t>Event mode data (March 2018)</a:t>
            </a:r>
          </a:p>
          <a:p>
            <a:r>
              <a:rPr lang="fr-FR" sz="1800" dirty="0" smtClean="0">
                <a:latin typeface="+mj-lt"/>
              </a:rPr>
              <a:t>Live data </a:t>
            </a:r>
            <a:r>
              <a:rPr lang="fr-FR" sz="1800" dirty="0" err="1" smtClean="0">
                <a:latin typeface="+mj-lt"/>
              </a:rPr>
              <a:t>listeners</a:t>
            </a:r>
            <a:endParaRPr lang="fr-FR" sz="1800" dirty="0" smtClean="0">
              <a:latin typeface="+mj-lt"/>
            </a:endParaRPr>
          </a:p>
          <a:p>
            <a:pPr lvl="1"/>
            <a:r>
              <a:rPr lang="fr-FR" sz="1800" dirty="0" smtClean="0">
                <a:latin typeface="+mj-lt"/>
              </a:rPr>
              <a:t>interaction </a:t>
            </a:r>
            <a:r>
              <a:rPr lang="fr-FR" sz="1800" dirty="0" err="1" smtClean="0">
                <a:latin typeface="+mj-lt"/>
              </a:rPr>
              <a:t>with</a:t>
            </a:r>
            <a:r>
              <a:rPr lang="fr-FR" sz="1800" dirty="0" smtClean="0">
                <a:latin typeface="+mj-lt"/>
              </a:rPr>
              <a:t> </a:t>
            </a:r>
            <a:r>
              <a:rPr lang="fr-FR" sz="1800" dirty="0" err="1" smtClean="0">
                <a:latin typeface="+mj-lt"/>
              </a:rPr>
              <a:t>Nomad</a:t>
            </a:r>
            <a:r>
              <a:rPr lang="fr-FR" sz="1800" dirty="0" smtClean="0">
                <a:latin typeface="+mj-lt"/>
              </a:rPr>
              <a:t>, May 2019)</a:t>
            </a:r>
          </a:p>
          <a:p>
            <a:r>
              <a:rPr lang="fr-FR" sz="1800" dirty="0" smtClean="0">
                <a:latin typeface="+mj-lt"/>
              </a:rPr>
              <a:t>Auto-</a:t>
            </a:r>
            <a:r>
              <a:rPr lang="fr-FR" sz="1800" dirty="0" err="1" smtClean="0">
                <a:latin typeface="+mj-lt"/>
              </a:rPr>
              <a:t>reduction</a:t>
            </a:r>
            <a:endParaRPr lang="fr-FR" sz="1800" dirty="0" smtClean="0">
              <a:latin typeface="+mj-lt"/>
            </a:endParaRPr>
          </a:p>
          <a:p>
            <a:pPr lvl="1"/>
            <a:r>
              <a:rPr lang="fr-FR" sz="1800" dirty="0" smtClean="0">
                <a:latin typeface="+mj-lt"/>
              </a:rPr>
              <a:t>Background,  Vanadium, …  </a:t>
            </a:r>
            <a:r>
              <a:rPr lang="fr-FR" sz="1800" dirty="0" err="1" smtClean="0">
                <a:latin typeface="+mj-lt"/>
              </a:rPr>
              <a:t>measurement</a:t>
            </a:r>
            <a:r>
              <a:rPr lang="fr-FR" sz="1800" dirty="0" smtClean="0">
                <a:latin typeface="+mj-lt"/>
              </a:rPr>
              <a:t> recognition</a:t>
            </a:r>
          </a:p>
          <a:p>
            <a:pPr>
              <a:buNone/>
            </a:pPr>
            <a:r>
              <a:rPr lang="fr-FR" sz="1800" dirty="0" smtClean="0">
                <a:latin typeface="+mj-lt"/>
              </a:rPr>
              <a:t>-&gt; </a:t>
            </a:r>
            <a:r>
              <a:rPr lang="fr-FR" sz="1800" dirty="0" err="1" smtClean="0">
                <a:latin typeface="+mj-lt"/>
              </a:rPr>
              <a:t>realised</a:t>
            </a:r>
            <a:r>
              <a:rPr lang="fr-FR" sz="1800" dirty="0" smtClean="0">
                <a:latin typeface="+mj-lt"/>
              </a:rPr>
              <a:t> for </a:t>
            </a:r>
            <a:r>
              <a:rPr lang="fr-FR" sz="1800" dirty="0" err="1" smtClean="0">
                <a:latin typeface="+mj-lt"/>
              </a:rPr>
              <a:t>many</a:t>
            </a:r>
            <a:r>
              <a:rPr lang="fr-FR" sz="1800" dirty="0" smtClean="0">
                <a:latin typeface="+mj-lt"/>
              </a:rPr>
              <a:t> </a:t>
            </a:r>
            <a:r>
              <a:rPr lang="fr-FR" sz="1800" dirty="0" err="1" smtClean="0">
                <a:latin typeface="+mj-lt"/>
              </a:rPr>
              <a:t>other</a:t>
            </a:r>
            <a:r>
              <a:rPr lang="fr-FR" sz="1800" dirty="0" smtClean="0">
                <a:latin typeface="+mj-lt"/>
              </a:rPr>
              <a:t> </a:t>
            </a:r>
            <a:r>
              <a:rPr lang="fr-FR" sz="1800" dirty="0" err="1" smtClean="0">
                <a:latin typeface="+mj-lt"/>
              </a:rPr>
              <a:t>facilities</a:t>
            </a:r>
            <a:endParaRPr lang="fr-FR" sz="1800" dirty="0" smtClean="0">
              <a:latin typeface="+mj-lt"/>
            </a:endParaRPr>
          </a:p>
          <a:p>
            <a:r>
              <a:rPr lang="fr-FR" sz="1800" dirty="0" err="1" smtClean="0">
                <a:latin typeface="Verdana" charset="0"/>
                <a:ea typeface="Verdana" charset="0"/>
                <a:cs typeface="Verdana" charset="0"/>
              </a:rPr>
              <a:t>Mantid</a:t>
            </a:r>
            <a:r>
              <a:rPr lang="fr-FR" sz="1800" dirty="0" smtClean="0">
                <a:latin typeface="Verdana" charset="0"/>
                <a:ea typeface="Verdana" charset="0"/>
                <a:cs typeface="Verdana" charset="0"/>
              </a:rPr>
              <a:t> 4.0 contributions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smtClean="0"/>
              <a:t>Future </a:t>
            </a:r>
            <a:r>
              <a:rPr lang="fr-FR" dirty="0" err="1" smtClean="0"/>
              <a:t>development</a:t>
            </a:r>
            <a:endParaRPr lang="fr-FR" dirty="0"/>
          </a:p>
        </p:txBody>
      </p:sp>
      <p:pic>
        <p:nvPicPr>
          <p:cNvPr id="9" name="Picture 8" descr="ui-prototype_72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460" y="905627"/>
            <a:ext cx="4081137" cy="3861635"/>
          </a:xfrm>
          <a:prstGeom prst="rect">
            <a:avLst/>
          </a:prstGeom>
        </p:spPr>
      </p:pic>
      <p:sp>
        <p:nvSpPr>
          <p:cNvPr id="10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</p:spPr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11" name="Espace réservé du pied de page 8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</p:spPr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98610" y="4536787"/>
            <a:ext cx="8673872" cy="215444"/>
          </a:xfrm>
        </p:spPr>
        <p:txBody>
          <a:bodyPr/>
          <a:lstStyle/>
          <a:p>
            <a:r>
              <a:rPr lang="fr-FR" dirty="0" smtClean="0"/>
              <a:t>G. Vardanyan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485522" y="2049845"/>
            <a:ext cx="9144000" cy="1017037"/>
          </a:xfrm>
        </p:spPr>
        <p:txBody>
          <a:bodyPr/>
          <a:lstStyle/>
          <a:p>
            <a:r>
              <a:rPr lang="en-US" sz="6000" noProof="1" smtClean="0"/>
              <a:t>Backscattering</a:t>
            </a:r>
            <a:endParaRPr lang="fr-FR" sz="6000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smtClean="0"/>
              <a:t>SINE2020 Workshop, ILL</a:t>
            </a:r>
            <a:endParaRPr lang="fr-F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8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4218930" y="1536237"/>
            <a:ext cx="4760300" cy="3231026"/>
          </a:xfrm>
        </p:spPr>
        <p:txBody>
          <a:bodyPr/>
          <a:lstStyle/>
          <a:p>
            <a:r>
              <a:rPr lang="en-US" sz="1600" noProof="1" smtClean="0"/>
              <a:t>Operates in several modes:</a:t>
            </a:r>
          </a:p>
          <a:p>
            <a:pPr lvl="1"/>
            <a:r>
              <a:rPr lang="en-US" noProof="1" smtClean="0"/>
              <a:t>Quasi-elastic scattering (</a:t>
            </a:r>
            <a:r>
              <a:rPr lang="en-US" i="1" noProof="1" smtClean="0">
                <a:solidFill>
                  <a:schemeClr val="accent2"/>
                </a:solidFill>
              </a:rPr>
              <a:t>QENS</a:t>
            </a:r>
            <a:r>
              <a:rPr lang="en-US" noProof="1" smtClean="0"/>
              <a:t>); Doppler drive with sinusoidal profile</a:t>
            </a:r>
          </a:p>
          <a:p>
            <a:pPr lvl="1"/>
            <a:r>
              <a:rPr lang="en-US" noProof="1" smtClean="0"/>
              <a:t>Fixed window scans (</a:t>
            </a:r>
            <a:r>
              <a:rPr lang="en-US" i="1" noProof="1" smtClean="0">
                <a:solidFill>
                  <a:schemeClr val="accent2"/>
                </a:solidFill>
              </a:rPr>
              <a:t>FWS</a:t>
            </a:r>
            <a:r>
              <a:rPr lang="en-US" noProof="1" smtClean="0"/>
              <a:t>):</a:t>
            </a:r>
          </a:p>
          <a:p>
            <a:pPr lvl="2"/>
            <a:r>
              <a:rPr lang="en-US" sz="1600" i="1" noProof="1" smtClean="0">
                <a:solidFill>
                  <a:schemeClr val="accent2"/>
                </a:solidFill>
              </a:rPr>
              <a:t>Elastic</a:t>
            </a:r>
            <a:r>
              <a:rPr lang="en-US" sz="1600" noProof="1" smtClean="0"/>
              <a:t>; Doppler drive is stopped</a:t>
            </a:r>
          </a:p>
          <a:p>
            <a:pPr lvl="2"/>
            <a:r>
              <a:rPr lang="en-US" sz="1600" i="1" noProof="1" smtClean="0">
                <a:solidFill>
                  <a:schemeClr val="accent2"/>
                </a:solidFill>
              </a:rPr>
              <a:t>Inelastic</a:t>
            </a:r>
            <a:r>
              <a:rPr lang="en-US" sz="1600" noProof="1" smtClean="0"/>
              <a:t>; Doppler moves at constant speed</a:t>
            </a:r>
          </a:p>
          <a:p>
            <a:r>
              <a:rPr lang="en-US" sz="1600" noProof="1" smtClean="0"/>
              <a:t>Data can be recorded: </a:t>
            </a:r>
          </a:p>
          <a:p>
            <a:pPr lvl="1"/>
            <a:r>
              <a:rPr lang="en-US" noProof="1" smtClean="0"/>
              <a:t>In </a:t>
            </a:r>
            <a:r>
              <a:rPr lang="en-US" i="1" noProof="1" smtClean="0">
                <a:solidFill>
                  <a:schemeClr val="accent2"/>
                </a:solidFill>
              </a:rPr>
              <a:t>mirror sense</a:t>
            </a:r>
            <a:r>
              <a:rPr lang="en-US" noProof="1" smtClean="0"/>
              <a:t>; when the data in doppler acceleration and deceleration phases are recorded separately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dirty="0" err="1"/>
              <a:t>Backscattering</a:t>
            </a:r>
            <a:r>
              <a:rPr lang="fr-FR" dirty="0"/>
              <a:t> – IN16B</a:t>
            </a:r>
          </a:p>
          <a:p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noProof="1" smtClean="0"/>
              <a:t>Overview</a:t>
            </a:r>
            <a:r>
              <a:rPr lang="fr-FR" dirty="0" smtClean="0"/>
              <a:t> of the instrument </a:t>
            </a:r>
            <a:endParaRPr lang="fr-FR" dirty="0"/>
          </a:p>
        </p:txBody>
      </p:sp>
      <p:sp>
        <p:nvSpPr>
          <p:cNvPr id="10" name="Espace réservé de la date 7"/>
          <p:cNvSpPr>
            <a:spLocks noGrp="1"/>
          </p:cNvSpPr>
          <p:nvPr>
            <p:ph type="dt" sz="half" idx="2"/>
          </p:nvPr>
        </p:nvSpPr>
        <p:spPr>
          <a:xfrm>
            <a:off x="0" y="4767263"/>
            <a:ext cx="1174750" cy="274637"/>
          </a:xfrm>
          <a:prstGeom prst="rect">
            <a:avLst/>
          </a:prstGeom>
        </p:spPr>
        <p:txBody>
          <a:bodyPr/>
          <a:lstStyle/>
          <a:p>
            <a:r>
              <a:rPr lang="fr-FR" dirty="0" smtClean="0"/>
              <a:t>24/04/2017	</a:t>
            </a:r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27" y="4520505"/>
            <a:ext cx="534074" cy="5340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37" y="1656064"/>
            <a:ext cx="4049127" cy="3171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269" y="1225177"/>
            <a:ext cx="38856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noProof="1"/>
              <a:t>IN16B </a:t>
            </a:r>
            <a:r>
              <a:rPr lang="en-US" sz="1600" noProof="1" smtClean="0"/>
              <a:t>sub-microEV </a:t>
            </a:r>
            <a:r>
              <a:rPr lang="en-US" sz="1600" noProof="1"/>
              <a:t>resolution backscattering spectrometer at ILL</a:t>
            </a:r>
          </a:p>
          <a:p>
            <a:endParaRPr lang="en-US" dirty="0"/>
          </a:p>
        </p:txBody>
      </p:sp>
      <p:sp>
        <p:nvSpPr>
          <p:cNvPr id="11" name="Espace réservé du pied de page 8"/>
          <p:cNvSpPr txBox="1"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mtClean="0"/>
              <a:t>SINE2020 Workshop, 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245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LL 2016_slides V1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-template" id="{C4139E18-2692-4B9F-ABD7-BCC053D9E4C7}" vid="{5794042C-F726-4F12-91FB-0EBF2D7E0B74}"/>
    </a:ext>
  </a:extLst>
</a:theme>
</file>

<file path=ppt/theme/theme2.xml><?xml version="1.0" encoding="utf-8"?>
<a:theme xmlns:a="http://schemas.openxmlformats.org/drawingml/2006/main" name="ILL 2016_slides V2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presentation-template" id="{C4139E18-2692-4B9F-ABD7-BCC053D9E4C7}" vid="{857DAC46-21A0-40AD-85A7-4CD5AC6D7A7E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Mantid-SINE2020</Template>
  <TotalTime>3472</TotalTime>
  <Words>1568</Words>
  <Application>Microsoft Office PowerPoint</Application>
  <PresentationFormat>On-screen Show (16:9)</PresentationFormat>
  <Paragraphs>363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37" baseType="lpstr">
      <vt:lpstr>ILL 2016_slides V1</vt:lpstr>
      <vt:lpstr>ILL 2016_slides V2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Gagik Vardanyan</dc:creator>
  <cp:lastModifiedBy>Ian Bush</cp:lastModifiedBy>
  <cp:revision>101</cp:revision>
  <cp:lastPrinted>2016-10-06T12:50:58Z</cp:lastPrinted>
  <dcterms:created xsi:type="dcterms:W3CDTF">2017-04-18T06:54:23Z</dcterms:created>
  <dcterms:modified xsi:type="dcterms:W3CDTF">2017-04-24T11:28:09Z</dcterms:modified>
</cp:coreProperties>
</file>